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63" r:id="rId2"/>
    <p:sldId id="278" r:id="rId3"/>
    <p:sldId id="271" r:id="rId4"/>
    <p:sldId id="294" r:id="rId5"/>
    <p:sldId id="295" r:id="rId6"/>
    <p:sldId id="296" r:id="rId7"/>
    <p:sldId id="297" r:id="rId8"/>
    <p:sldId id="298" r:id="rId9"/>
    <p:sldId id="299" r:id="rId10"/>
    <p:sldId id="284" r:id="rId11"/>
    <p:sldId id="285" r:id="rId12"/>
    <p:sldId id="286" r:id="rId13"/>
    <p:sldId id="300" r:id="rId14"/>
    <p:sldId id="292" r:id="rId15"/>
    <p:sldId id="287" r:id="rId16"/>
  </p:sldIdLst>
  <p:sldSz cx="9144000" cy="5143500" type="screen16x9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35" autoAdjust="0"/>
    <p:restoredTop sz="90773" autoAdjust="0"/>
  </p:normalViewPr>
  <p:slideViewPr>
    <p:cSldViewPr>
      <p:cViewPr varScale="1">
        <p:scale>
          <a:sx n="135" d="100"/>
          <a:sy n="135" d="100"/>
        </p:scale>
        <p:origin x="-846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546FBC-4424-4C43-8BA0-468111805108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23066F-289D-4043-82F1-52450ACA14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22468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3D031D-4A78-4B6A-9CF2-AA1C5CCC569D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D842BB-0747-4F5A-86CB-920217603E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5313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D842BB-0747-4F5A-86CB-920217603E3B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49482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D842BB-0747-4F5A-86CB-920217603E3B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57064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2600D-5DFD-4DE9-A2DE-075EC4085095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468BF-0CD0-469C-8148-6BD3C2F92B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7807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2600D-5DFD-4DE9-A2DE-075EC4085095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468BF-0CD0-469C-8148-6BD3C2F92B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4206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2600D-5DFD-4DE9-A2DE-075EC4085095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468BF-0CD0-469C-8148-6BD3C2F92B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7127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2600D-5DFD-4DE9-A2DE-075EC4085095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468BF-0CD0-469C-8148-6BD3C2F92B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5162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2600D-5DFD-4DE9-A2DE-075EC4085095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468BF-0CD0-469C-8148-6BD3C2F92B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9119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2600D-5DFD-4DE9-A2DE-075EC4085095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468BF-0CD0-469C-8148-6BD3C2F92B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3358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2600D-5DFD-4DE9-A2DE-075EC4085095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468BF-0CD0-469C-8148-6BD3C2F92B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4201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2600D-5DFD-4DE9-A2DE-075EC4085095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468BF-0CD0-469C-8148-6BD3C2F92B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167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2600D-5DFD-4DE9-A2DE-075EC4085095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468BF-0CD0-469C-8148-6BD3C2F92B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7019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2600D-5DFD-4DE9-A2DE-075EC4085095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468BF-0CD0-469C-8148-6BD3C2F92B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959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2600D-5DFD-4DE9-A2DE-075EC4085095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468BF-0CD0-469C-8148-6BD3C2F92B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8004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22600D-5DFD-4DE9-A2DE-075EC4085095}" type="datetimeFigureOut">
              <a:rPr lang="ko-KR" altLang="en-US" smtClean="0"/>
              <a:t>2017-10-10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A468BF-0CD0-469C-8148-6BD3C2F92B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3828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kucss.or.kr/admin" TargetMode="Externa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573777"/>
            <a:ext cx="1280014" cy="55552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46" y="4573777"/>
            <a:ext cx="2760714" cy="55635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1339676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자체개발 해외봉사 프로그램 지원</a:t>
            </a:r>
            <a:endParaRPr lang="en-US" altLang="ko-KR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홈페이지 신청 방법 안내사항</a:t>
            </a:r>
            <a:endParaRPr lang="ko-KR" alt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0" y="627534"/>
            <a:ext cx="9144000" cy="0"/>
          </a:xfrm>
          <a:prstGeom prst="line">
            <a:avLst/>
          </a:prstGeom>
          <a:ln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0" y="314891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4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2017. </a:t>
            </a:r>
            <a:r>
              <a:rPr lang="en-US" altLang="ko-KR" sz="24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10.</a:t>
            </a:r>
            <a:endParaRPr lang="ko-KR" altLang="en-US" sz="2400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1" name="직선 연결선 10"/>
          <p:cNvCxnSpPr/>
          <p:nvPr/>
        </p:nvCxnSpPr>
        <p:spPr>
          <a:xfrm>
            <a:off x="0" y="4515966"/>
            <a:ext cx="9144000" cy="0"/>
          </a:xfrm>
          <a:prstGeom prst="line">
            <a:avLst/>
          </a:prstGeom>
          <a:ln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7452320" y="3723878"/>
            <a:ext cx="11521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해외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II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팀</a:t>
            </a:r>
            <a:endParaRPr lang="en-US" altLang="ko-KR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87445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52297"/>
            <a:ext cx="1280014" cy="55552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46" y="51470"/>
            <a:ext cx="2760714" cy="55635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1030546"/>
            <a:ext cx="9144000" cy="67710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3000" dirty="0" smtClean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3000" dirty="0" smtClean="0">
                <a:latin typeface="HY견고딕" pitchFamily="18" charset="-127"/>
                <a:ea typeface="HY견고딕" pitchFamily="18" charset="-127"/>
              </a:rPr>
              <a:t>목   차 </a:t>
            </a:r>
            <a:r>
              <a:rPr lang="en-US" altLang="ko-KR" sz="3000" dirty="0" smtClean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3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2054334"/>
            <a:ext cx="9144000" cy="230832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400" dirty="0" smtClean="0">
                <a:latin typeface="HY견고딕" pitchFamily="18" charset="-127"/>
                <a:ea typeface="HY견고딕" pitchFamily="18" charset="-127"/>
              </a:rPr>
              <a:t>		   1. </a:t>
            </a:r>
            <a:r>
              <a:rPr lang="ko-KR" altLang="en-US" sz="2400" dirty="0" smtClean="0">
                <a:latin typeface="HY견고딕" pitchFamily="18" charset="-127"/>
                <a:ea typeface="HY견고딕" pitchFamily="18" charset="-127"/>
              </a:rPr>
              <a:t>지</a:t>
            </a:r>
            <a:r>
              <a:rPr lang="ko-KR" altLang="en-US" sz="2400" dirty="0">
                <a:latin typeface="HY견고딕" pitchFamily="18" charset="-127"/>
                <a:ea typeface="HY견고딕" pitchFamily="18" charset="-127"/>
              </a:rPr>
              <a:t>원</a:t>
            </a:r>
            <a:r>
              <a:rPr lang="ko-KR" altLang="en-US" sz="2400" dirty="0" smtClean="0">
                <a:latin typeface="HY견고딕" pitchFamily="18" charset="-127"/>
                <a:ea typeface="HY견고딕" pitchFamily="18" charset="-127"/>
              </a:rPr>
              <a:t>신청서 작성 및 제출 절차</a:t>
            </a:r>
            <a:endParaRPr lang="en-US" altLang="ko-KR" sz="2400" dirty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400" dirty="0" smtClean="0">
                <a:latin typeface="HY견고딕" pitchFamily="18" charset="-127"/>
                <a:ea typeface="HY견고딕" pitchFamily="18" charset="-127"/>
              </a:rPr>
              <a:t>		   2. </a:t>
            </a:r>
            <a:r>
              <a:rPr lang="ko-KR" altLang="en-US" sz="2400" dirty="0" smtClean="0">
                <a:latin typeface="HY견고딕" pitchFamily="18" charset="-127"/>
                <a:ea typeface="HY견고딕" pitchFamily="18" charset="-127"/>
              </a:rPr>
              <a:t>지원신청서 수정</a:t>
            </a:r>
            <a:endParaRPr lang="en-US" altLang="ko-KR" sz="2400" dirty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400" dirty="0">
                <a:latin typeface="HY견고딕" pitchFamily="18" charset="-127"/>
                <a:ea typeface="HY견고딕" pitchFamily="18" charset="-127"/>
              </a:rPr>
              <a:t>		   </a:t>
            </a:r>
            <a:r>
              <a:rPr lang="en-US" altLang="ko-KR" sz="2400" dirty="0" smtClean="0">
                <a:latin typeface="HY견고딕" pitchFamily="18" charset="-127"/>
                <a:ea typeface="HY견고딕" pitchFamily="18" charset="-127"/>
              </a:rPr>
              <a:t>3. </a:t>
            </a:r>
            <a:r>
              <a:rPr lang="ko-KR" altLang="en-US" sz="2400" dirty="0" smtClean="0">
                <a:latin typeface="HY견고딕" pitchFamily="18" charset="-127"/>
                <a:ea typeface="HY견고딕" pitchFamily="18" charset="-127"/>
              </a:rPr>
              <a:t>지원신청서 출력</a:t>
            </a:r>
            <a:endParaRPr lang="en-US" altLang="ko-KR" sz="2400" dirty="0" smtClean="0"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0" y="627534"/>
            <a:ext cx="9144000" cy="0"/>
          </a:xfrm>
          <a:prstGeom prst="line">
            <a:avLst/>
          </a:prstGeom>
          <a:ln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486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52297"/>
            <a:ext cx="1280014" cy="55552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46" y="51470"/>
            <a:ext cx="2760714" cy="556353"/>
          </a:xfrm>
          <a:prstGeom prst="rect">
            <a:avLst/>
          </a:prstGeom>
        </p:spPr>
      </p:pic>
      <p:cxnSp>
        <p:nvCxnSpPr>
          <p:cNvPr id="8" name="직선 연결선 7"/>
          <p:cNvCxnSpPr/>
          <p:nvPr/>
        </p:nvCxnSpPr>
        <p:spPr>
          <a:xfrm>
            <a:off x="0" y="627534"/>
            <a:ext cx="9144000" cy="0"/>
          </a:xfrm>
          <a:prstGeom prst="line">
            <a:avLst/>
          </a:prstGeom>
          <a:ln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918" r="398" b="5262"/>
          <a:stretch/>
        </p:blipFill>
        <p:spPr bwMode="auto">
          <a:xfrm>
            <a:off x="1117" y="1218962"/>
            <a:ext cx="9142883" cy="3873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6418603" y="1197993"/>
            <a:ext cx="389157" cy="17239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6732240" y="90627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</a:rPr>
              <a:t>로그인 클릭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0" y="48351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1</a:t>
            </a:r>
            <a:r>
              <a:rPr lang="en-US" altLang="ko-KR" dirty="0"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dirty="0">
                <a:latin typeface="HY견고딕" pitchFamily="18" charset="-127"/>
                <a:ea typeface="HY견고딕" pitchFamily="18" charset="-127"/>
              </a:rPr>
              <a:t>지원신청서 작성 및 제출 절차</a:t>
            </a:r>
            <a:endParaRPr lang="en-US" altLang="ko-KR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83802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52297"/>
            <a:ext cx="1280014" cy="55552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46" y="51470"/>
            <a:ext cx="2760714" cy="556353"/>
          </a:xfrm>
          <a:prstGeom prst="rect">
            <a:avLst/>
          </a:prstGeom>
        </p:spPr>
      </p:pic>
      <p:cxnSp>
        <p:nvCxnSpPr>
          <p:cNvPr id="8" name="직선 연결선 7"/>
          <p:cNvCxnSpPr/>
          <p:nvPr/>
        </p:nvCxnSpPr>
        <p:spPr>
          <a:xfrm>
            <a:off x="0" y="627534"/>
            <a:ext cx="9144000" cy="0"/>
          </a:xfrm>
          <a:prstGeom prst="line">
            <a:avLst/>
          </a:prstGeom>
          <a:ln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직사각형 1"/>
          <p:cNvSpPr/>
          <p:nvPr/>
        </p:nvSpPr>
        <p:spPr>
          <a:xfrm>
            <a:off x="0" y="48351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1</a:t>
            </a:r>
            <a:r>
              <a:rPr lang="en-US" altLang="ko-KR" dirty="0"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dirty="0">
                <a:latin typeface="HY견고딕" pitchFamily="18" charset="-127"/>
                <a:ea typeface="HY견고딕" pitchFamily="18" charset="-127"/>
              </a:rPr>
              <a:t>지원신청서 작성 및 제출 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절차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계속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99" b="6052"/>
          <a:stretch/>
        </p:blipFill>
        <p:spPr bwMode="auto">
          <a:xfrm>
            <a:off x="0" y="1136138"/>
            <a:ext cx="9144000" cy="402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3779912" y="2859782"/>
            <a:ext cx="2448272" cy="10081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3648296" y="2365257"/>
            <a:ext cx="266429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</a:rPr>
              <a:t>관리자</a:t>
            </a:r>
            <a:r>
              <a:rPr lang="en-US" altLang="ko-KR" dirty="0">
                <a:solidFill>
                  <a:srgbClr val="FF0000"/>
                </a:solidFill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계정으로 </a:t>
            </a:r>
            <a:r>
              <a:rPr lang="ko-KR" altLang="en-US" dirty="0" smtClean="0">
                <a:solidFill>
                  <a:srgbClr val="FF0000"/>
                </a:solidFill>
              </a:rPr>
              <a:t>로그인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254308" y="2365257"/>
            <a:ext cx="2826060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rgbClr val="0070C0"/>
                </a:solidFill>
              </a:rPr>
              <a:t>※ </a:t>
            </a:r>
            <a:r>
              <a:rPr lang="ko-KR" altLang="en-US" sz="1200" dirty="0" smtClean="0">
                <a:solidFill>
                  <a:srgbClr val="0070C0"/>
                </a:solidFill>
              </a:rPr>
              <a:t>계정 정보는 기 </a:t>
            </a:r>
            <a:r>
              <a:rPr lang="ko-KR" altLang="en-US" sz="1200" dirty="0" smtClean="0">
                <a:solidFill>
                  <a:srgbClr val="0070C0"/>
                </a:solidFill>
              </a:rPr>
              <a:t>안내된 </a:t>
            </a:r>
            <a:r>
              <a:rPr lang="ko-KR" altLang="en-US" sz="1200" dirty="0" smtClean="0">
                <a:solidFill>
                  <a:srgbClr val="0070C0"/>
                </a:solidFill>
              </a:rPr>
              <a:t>대학별 계정</a:t>
            </a:r>
            <a:endParaRPr lang="en-US" altLang="ko-KR" sz="1200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 </a:t>
            </a:r>
            <a:r>
              <a:rPr lang="en-US" altLang="ko-KR" sz="1200" dirty="0" smtClean="0">
                <a:solidFill>
                  <a:srgbClr val="0070C0"/>
                </a:solidFill>
              </a:rPr>
              <a:t> </a:t>
            </a:r>
            <a:r>
              <a:rPr lang="ko-KR" altLang="en-US" sz="1200" dirty="0" smtClean="0">
                <a:solidFill>
                  <a:srgbClr val="0070C0"/>
                </a:solidFill>
              </a:rPr>
              <a:t> 안내사항 참조</a:t>
            </a:r>
            <a:r>
              <a:rPr lang="en-US" altLang="ko-KR" sz="1200" dirty="0" smtClean="0">
                <a:solidFill>
                  <a:srgbClr val="0070C0"/>
                </a:solidFill>
              </a:rPr>
              <a:t>   </a:t>
            </a:r>
          </a:p>
          <a:p>
            <a:pPr>
              <a:lnSpc>
                <a:spcPct val="150000"/>
              </a:lnSpc>
            </a:pPr>
            <a:endParaRPr lang="en-US" altLang="ko-KR" sz="800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rgbClr val="0070C0"/>
                </a:solidFill>
              </a:rPr>
              <a:t>※ </a:t>
            </a:r>
            <a:r>
              <a:rPr lang="ko-KR" altLang="en-US" sz="1200" dirty="0" smtClean="0">
                <a:solidFill>
                  <a:srgbClr val="0070C0"/>
                </a:solidFill>
              </a:rPr>
              <a:t>계정 관련 문의</a:t>
            </a:r>
            <a:endParaRPr lang="en-US" altLang="ko-KR" sz="1200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 </a:t>
            </a:r>
            <a:r>
              <a:rPr lang="en-US" altLang="ko-KR" sz="1200" dirty="0" smtClean="0">
                <a:solidFill>
                  <a:srgbClr val="0070C0"/>
                </a:solidFill>
              </a:rPr>
              <a:t>  02)2252-1996(</a:t>
            </a:r>
            <a:r>
              <a:rPr lang="ko-KR" altLang="en-US" sz="1200" dirty="0" smtClean="0">
                <a:solidFill>
                  <a:srgbClr val="0070C0"/>
                </a:solidFill>
              </a:rPr>
              <a:t>내선</a:t>
            </a:r>
            <a:r>
              <a:rPr lang="en-US" altLang="ko-KR" sz="1200" dirty="0" smtClean="0">
                <a:solidFill>
                  <a:srgbClr val="0070C0"/>
                </a:solidFill>
              </a:rPr>
              <a:t>220)</a:t>
            </a:r>
            <a:endParaRPr lang="ko-KR" altLang="en-US" sz="1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849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52297"/>
            <a:ext cx="1280014" cy="55552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46" y="51470"/>
            <a:ext cx="2760714" cy="556353"/>
          </a:xfrm>
          <a:prstGeom prst="rect">
            <a:avLst/>
          </a:prstGeom>
        </p:spPr>
      </p:pic>
      <p:cxnSp>
        <p:nvCxnSpPr>
          <p:cNvPr id="8" name="직선 연결선 7"/>
          <p:cNvCxnSpPr/>
          <p:nvPr/>
        </p:nvCxnSpPr>
        <p:spPr>
          <a:xfrm>
            <a:off x="0" y="627534"/>
            <a:ext cx="9144000" cy="0"/>
          </a:xfrm>
          <a:prstGeom prst="line">
            <a:avLst/>
          </a:prstGeom>
          <a:ln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직사각형 1"/>
          <p:cNvSpPr/>
          <p:nvPr/>
        </p:nvSpPr>
        <p:spPr>
          <a:xfrm>
            <a:off x="0" y="48351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1</a:t>
            </a:r>
            <a:r>
              <a:rPr lang="en-US" altLang="ko-KR" dirty="0"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dirty="0">
                <a:latin typeface="HY견고딕" pitchFamily="18" charset="-127"/>
                <a:ea typeface="HY견고딕" pitchFamily="18" charset="-127"/>
              </a:rPr>
              <a:t>지원신청서 작성 및 제출 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절차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계속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8" t="1852" r="28855" b="39815"/>
          <a:stretch/>
        </p:blipFill>
        <p:spPr bwMode="auto">
          <a:xfrm>
            <a:off x="12826" y="1129848"/>
            <a:ext cx="9121446" cy="400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6009252" y="2898978"/>
            <a:ext cx="1080120" cy="23425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3344300" y="2212035"/>
            <a:ext cx="2664295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rgbClr val="FF0000"/>
                </a:solidFill>
              </a:rPr>
              <a:t>(</a:t>
            </a:r>
            <a:r>
              <a:rPr lang="ko-KR" altLang="en-US" dirty="0" smtClean="0">
                <a:solidFill>
                  <a:srgbClr val="FF0000"/>
                </a:solidFill>
              </a:rPr>
              <a:t>상단 메뉴</a:t>
            </a:r>
            <a:r>
              <a:rPr lang="en-US" altLang="ko-KR" dirty="0" smtClean="0">
                <a:solidFill>
                  <a:srgbClr val="FF0000"/>
                </a:solidFill>
              </a:rPr>
              <a:t>) </a:t>
            </a:r>
            <a:r>
              <a:rPr lang="ko-KR" altLang="en-US" dirty="0" smtClean="0">
                <a:solidFill>
                  <a:srgbClr val="FF0000"/>
                </a:solidFill>
              </a:rPr>
              <a:t>활동 참여 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r>
              <a:rPr lang="en-US" altLang="ko-KR" dirty="0">
                <a:solidFill>
                  <a:srgbClr val="FF0000"/>
                </a:solidFill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→ 해외프로그램 선택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081260" y="1989843"/>
            <a:ext cx="468052" cy="2221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6369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52297"/>
            <a:ext cx="1280014" cy="55552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46" y="51470"/>
            <a:ext cx="2760714" cy="556353"/>
          </a:xfrm>
          <a:prstGeom prst="rect">
            <a:avLst/>
          </a:prstGeom>
        </p:spPr>
      </p:pic>
      <p:cxnSp>
        <p:nvCxnSpPr>
          <p:cNvPr id="8" name="직선 연결선 7"/>
          <p:cNvCxnSpPr/>
          <p:nvPr/>
        </p:nvCxnSpPr>
        <p:spPr>
          <a:xfrm>
            <a:off x="0" y="627534"/>
            <a:ext cx="9144000" cy="0"/>
          </a:xfrm>
          <a:prstGeom prst="line">
            <a:avLst/>
          </a:prstGeom>
          <a:ln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직사각형 1"/>
          <p:cNvSpPr/>
          <p:nvPr/>
        </p:nvSpPr>
        <p:spPr>
          <a:xfrm>
            <a:off x="0" y="48351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1</a:t>
            </a:r>
            <a:r>
              <a:rPr lang="en-US" altLang="ko-KR" dirty="0"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dirty="0">
                <a:latin typeface="HY견고딕" pitchFamily="18" charset="-127"/>
                <a:ea typeface="HY견고딕" pitchFamily="18" charset="-127"/>
              </a:rPr>
              <a:t>지원신청서 작성 및 제출 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절차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계속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" t="45555" r="28967" b="8149"/>
          <a:stretch/>
        </p:blipFill>
        <p:spPr bwMode="auto">
          <a:xfrm>
            <a:off x="0" y="1347614"/>
            <a:ext cx="9144000" cy="3610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483768" y="2139702"/>
            <a:ext cx="3816424" cy="3693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지원 신청서 페이지 작성</a:t>
            </a:r>
            <a:endParaRPr lang="ko-KR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143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52297"/>
            <a:ext cx="1280014" cy="55552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46" y="51470"/>
            <a:ext cx="2760714" cy="556353"/>
          </a:xfrm>
          <a:prstGeom prst="rect">
            <a:avLst/>
          </a:prstGeom>
        </p:spPr>
      </p:pic>
      <p:cxnSp>
        <p:nvCxnSpPr>
          <p:cNvPr id="8" name="직선 연결선 7"/>
          <p:cNvCxnSpPr/>
          <p:nvPr/>
        </p:nvCxnSpPr>
        <p:spPr>
          <a:xfrm>
            <a:off x="0" y="627534"/>
            <a:ext cx="9144000" cy="0"/>
          </a:xfrm>
          <a:prstGeom prst="line">
            <a:avLst/>
          </a:prstGeom>
          <a:ln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직사각형 1"/>
          <p:cNvSpPr/>
          <p:nvPr/>
        </p:nvSpPr>
        <p:spPr>
          <a:xfrm>
            <a:off x="0" y="48351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1</a:t>
            </a:r>
            <a:r>
              <a:rPr lang="en-US" altLang="ko-KR" dirty="0"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dirty="0">
                <a:latin typeface="HY견고딕" pitchFamily="18" charset="-127"/>
                <a:ea typeface="HY견고딕" pitchFamily="18" charset="-127"/>
              </a:rPr>
              <a:t>지원신청서 작성 및 제출 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절차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계속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" t="23569" r="29469" b="18286"/>
          <a:stretch/>
        </p:blipFill>
        <p:spPr bwMode="auto">
          <a:xfrm>
            <a:off x="0" y="1156163"/>
            <a:ext cx="9144000" cy="400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640135" y="1490410"/>
            <a:ext cx="3346276" cy="11059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1153809" y="1012147"/>
            <a:ext cx="802670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</a:rPr>
              <a:t>신청 </a:t>
            </a:r>
            <a:r>
              <a:rPr lang="ko-KR" altLang="en-US" dirty="0" smtClean="0">
                <a:solidFill>
                  <a:srgbClr val="FF0000"/>
                </a:solidFill>
              </a:rPr>
              <a:t>공문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사업계획서</a:t>
            </a:r>
            <a:r>
              <a:rPr lang="en-US" altLang="ko-KR" dirty="0" smtClean="0">
                <a:solidFill>
                  <a:srgbClr val="FF0000"/>
                </a:solidFill>
              </a:rPr>
              <a:t>(HWP, PDF </a:t>
            </a:r>
            <a:r>
              <a:rPr lang="ko-KR" altLang="en-US" dirty="0" smtClean="0">
                <a:solidFill>
                  <a:srgbClr val="FF0000"/>
                </a:solidFill>
              </a:rPr>
              <a:t>파일</a:t>
            </a:r>
            <a:r>
              <a:rPr lang="en-US" altLang="ko-KR" dirty="0" smtClean="0">
                <a:solidFill>
                  <a:srgbClr val="FF0000"/>
                </a:solidFill>
              </a:rPr>
              <a:t>), </a:t>
            </a:r>
            <a:r>
              <a:rPr lang="ko-KR" altLang="en-US" dirty="0" smtClean="0">
                <a:solidFill>
                  <a:srgbClr val="FF0000"/>
                </a:solidFill>
              </a:rPr>
              <a:t>참가자명단</a:t>
            </a:r>
            <a:r>
              <a:rPr lang="en-US" altLang="ko-KR" dirty="0" smtClean="0">
                <a:solidFill>
                  <a:srgbClr val="FF0000"/>
                </a:solidFill>
              </a:rPr>
              <a:t>(Excel </a:t>
            </a:r>
            <a:r>
              <a:rPr lang="ko-KR" altLang="en-US" dirty="0" smtClean="0">
                <a:solidFill>
                  <a:srgbClr val="FF0000"/>
                </a:solidFill>
              </a:rPr>
              <a:t>파일</a:t>
            </a:r>
            <a:r>
              <a:rPr lang="en-US" altLang="ko-KR" dirty="0" smtClean="0">
                <a:solidFill>
                  <a:srgbClr val="FF0000"/>
                </a:solidFill>
              </a:rPr>
              <a:t>) </a:t>
            </a:r>
            <a:r>
              <a:rPr lang="ko-KR" altLang="en-US" dirty="0" smtClean="0">
                <a:solidFill>
                  <a:srgbClr val="FF0000"/>
                </a:solidFill>
              </a:rPr>
              <a:t>업로드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851488" y="2717479"/>
            <a:ext cx="1412017" cy="9361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5580113" y="2043365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</a:rPr>
              <a:t>사업계획서</a:t>
            </a:r>
            <a:r>
              <a:rPr lang="en-US" altLang="ko-KR" sz="1200" dirty="0" smtClean="0">
                <a:solidFill>
                  <a:srgbClr val="FF0000"/>
                </a:solidFill>
              </a:rPr>
              <a:t>/</a:t>
            </a:r>
            <a:r>
              <a:rPr lang="ko-KR" altLang="en-US" sz="1200" dirty="0" smtClean="0">
                <a:solidFill>
                  <a:srgbClr val="FF0000"/>
                </a:solidFill>
              </a:rPr>
              <a:t>참가자명단 양식</a:t>
            </a:r>
            <a:endParaRPr lang="en-US" altLang="ko-KR" sz="1200" dirty="0" smtClean="0">
              <a:solidFill>
                <a:srgbClr val="FF0000"/>
              </a:solidFill>
            </a:endParaRPr>
          </a:p>
          <a:p>
            <a:r>
              <a:rPr lang="ko-KR" altLang="en-US" sz="1200" dirty="0" smtClean="0">
                <a:solidFill>
                  <a:srgbClr val="FF0000"/>
                </a:solidFill>
              </a:rPr>
              <a:t>다운로드 가능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63505" y="2891428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작성내용 최종점검 후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신청서 제출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991299" y="1876243"/>
            <a:ext cx="1588813" cy="7200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272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52297"/>
            <a:ext cx="1280014" cy="55552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46" y="51470"/>
            <a:ext cx="2760714" cy="556353"/>
          </a:xfrm>
          <a:prstGeom prst="rect">
            <a:avLst/>
          </a:prstGeom>
        </p:spPr>
      </p:pic>
      <p:cxnSp>
        <p:nvCxnSpPr>
          <p:cNvPr id="8" name="직선 연결선 7"/>
          <p:cNvCxnSpPr/>
          <p:nvPr/>
        </p:nvCxnSpPr>
        <p:spPr>
          <a:xfrm>
            <a:off x="0" y="627534"/>
            <a:ext cx="9144000" cy="0"/>
          </a:xfrm>
          <a:prstGeom prst="line">
            <a:avLst/>
          </a:prstGeom>
          <a:ln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직사각형 1"/>
          <p:cNvSpPr/>
          <p:nvPr/>
        </p:nvSpPr>
        <p:spPr>
          <a:xfrm>
            <a:off x="0" y="483518"/>
            <a:ext cx="4572000" cy="54707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dirty="0">
                <a:latin typeface="HY견고딕" pitchFamily="18" charset="-127"/>
                <a:ea typeface="HY견고딕" pitchFamily="18" charset="-127"/>
              </a:rPr>
              <a:t>지원신청서 수정</a:t>
            </a:r>
            <a:endParaRPr lang="en-US" altLang="ko-KR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48" b="6005"/>
          <a:stretch/>
        </p:blipFill>
        <p:spPr bwMode="auto">
          <a:xfrm>
            <a:off x="-22498" y="1259058"/>
            <a:ext cx="9166498" cy="3904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3541028" y="1923678"/>
            <a:ext cx="2016224" cy="18722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5572880" y="1435174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</a:rPr>
              <a:t>관리자</a:t>
            </a:r>
            <a:r>
              <a:rPr lang="en-US" altLang="ko-KR" dirty="0">
                <a:solidFill>
                  <a:srgbClr val="FF0000"/>
                </a:solidFill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페이지 접속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endParaRPr lang="en-US" altLang="ko-KR" dirty="0" smtClean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52120" y="1804506"/>
            <a:ext cx="23762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rgbClr val="0070C0"/>
                </a:solidFill>
              </a:rPr>
              <a:t>※ </a:t>
            </a:r>
            <a:r>
              <a:rPr lang="en-US" altLang="ko-KR" sz="1200" dirty="0" smtClean="0">
                <a:solidFill>
                  <a:srgbClr val="0070C0"/>
                </a:solidFill>
                <a:hlinkClick r:id="rId5"/>
              </a:rPr>
              <a:t>http://kucss.or.kr/admin</a:t>
            </a:r>
            <a:r>
              <a:rPr lang="en-US" altLang="ko-KR" sz="1200" dirty="0" smtClean="0">
                <a:solidFill>
                  <a:srgbClr val="0070C0"/>
                </a:solidFill>
              </a:rPr>
              <a:t> </a:t>
            </a:r>
            <a:r>
              <a:rPr lang="ko-KR" altLang="en-US" sz="1200" dirty="0" smtClean="0">
                <a:solidFill>
                  <a:srgbClr val="0070C0"/>
                </a:solidFill>
              </a:rPr>
              <a:t>접속</a:t>
            </a:r>
            <a:endParaRPr lang="ko-KR" altLang="en-US" sz="1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58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52297"/>
            <a:ext cx="1280014" cy="55552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46" y="51470"/>
            <a:ext cx="2760714" cy="556353"/>
          </a:xfrm>
          <a:prstGeom prst="rect">
            <a:avLst/>
          </a:prstGeom>
        </p:spPr>
      </p:pic>
      <p:cxnSp>
        <p:nvCxnSpPr>
          <p:cNvPr id="8" name="직선 연결선 7"/>
          <p:cNvCxnSpPr/>
          <p:nvPr/>
        </p:nvCxnSpPr>
        <p:spPr>
          <a:xfrm>
            <a:off x="0" y="627534"/>
            <a:ext cx="9144000" cy="0"/>
          </a:xfrm>
          <a:prstGeom prst="line">
            <a:avLst/>
          </a:prstGeom>
          <a:ln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직사각형 1"/>
          <p:cNvSpPr/>
          <p:nvPr/>
        </p:nvSpPr>
        <p:spPr>
          <a:xfrm>
            <a:off x="0" y="48351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dirty="0">
                <a:latin typeface="HY견고딕" pitchFamily="18" charset="-127"/>
                <a:ea typeface="HY견고딕" pitchFamily="18" charset="-127"/>
              </a:rPr>
              <a:t>지원신청서 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수정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계속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9" b="12394"/>
          <a:stretch/>
        </p:blipFill>
        <p:spPr bwMode="auto">
          <a:xfrm>
            <a:off x="0" y="1245682"/>
            <a:ext cx="9144000" cy="3918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직사각형 12"/>
          <p:cNvSpPr/>
          <p:nvPr/>
        </p:nvSpPr>
        <p:spPr>
          <a:xfrm>
            <a:off x="-719" y="1706305"/>
            <a:ext cx="1260351" cy="32868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259632" y="1696780"/>
            <a:ext cx="4456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rgbClr val="FF0000"/>
                </a:solidFill>
              </a:rPr>
              <a:t>‘</a:t>
            </a:r>
            <a:r>
              <a:rPr lang="ko-KR" altLang="en-US" dirty="0" err="1" smtClean="0">
                <a:solidFill>
                  <a:srgbClr val="FF0000"/>
                </a:solidFill>
              </a:rPr>
              <a:t>컨텐츠관리</a:t>
            </a:r>
            <a:r>
              <a:rPr lang="en-US" altLang="ko-KR" dirty="0" smtClean="0">
                <a:solidFill>
                  <a:srgbClr val="FF0000"/>
                </a:solidFill>
              </a:rPr>
              <a:t>’ </a:t>
            </a:r>
            <a:r>
              <a:rPr lang="ko-KR" altLang="en-US" dirty="0" smtClean="0">
                <a:solidFill>
                  <a:srgbClr val="FF0000"/>
                </a:solidFill>
              </a:rPr>
              <a:t>메뉴 선택</a:t>
            </a:r>
            <a:endParaRPr lang="ko-KR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028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52297"/>
            <a:ext cx="1280014" cy="55552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46" y="51470"/>
            <a:ext cx="2760714" cy="556353"/>
          </a:xfrm>
          <a:prstGeom prst="rect">
            <a:avLst/>
          </a:prstGeom>
        </p:spPr>
      </p:pic>
      <p:cxnSp>
        <p:nvCxnSpPr>
          <p:cNvPr id="8" name="직선 연결선 7"/>
          <p:cNvCxnSpPr/>
          <p:nvPr/>
        </p:nvCxnSpPr>
        <p:spPr>
          <a:xfrm>
            <a:off x="0" y="627534"/>
            <a:ext cx="9144000" cy="0"/>
          </a:xfrm>
          <a:prstGeom prst="line">
            <a:avLst/>
          </a:prstGeom>
          <a:ln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33" b="19790"/>
          <a:stretch/>
        </p:blipFill>
        <p:spPr bwMode="auto">
          <a:xfrm>
            <a:off x="0" y="1221538"/>
            <a:ext cx="9143999" cy="3582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-719" y="2174611"/>
            <a:ext cx="1332359" cy="32868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4283968" y="1859031"/>
            <a:ext cx="4320480" cy="99257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altLang="ko-KR" sz="1600" dirty="0" smtClean="0">
                <a:solidFill>
                  <a:srgbClr val="FF0000"/>
                </a:solidFill>
              </a:rPr>
              <a:t>‘</a:t>
            </a:r>
            <a:r>
              <a:rPr lang="ko-KR" altLang="en-US" sz="1600" dirty="0" smtClean="0">
                <a:solidFill>
                  <a:srgbClr val="FF0000"/>
                </a:solidFill>
              </a:rPr>
              <a:t>자체개발 프로그램 지원 신청</a:t>
            </a:r>
            <a:r>
              <a:rPr lang="en-US" altLang="ko-KR" sz="1600" dirty="0" smtClean="0">
                <a:solidFill>
                  <a:srgbClr val="FF0000"/>
                </a:solidFill>
              </a:rPr>
              <a:t>’</a:t>
            </a:r>
            <a:r>
              <a:rPr lang="ko-KR" altLang="en-US" sz="1600" dirty="0" smtClean="0">
                <a:solidFill>
                  <a:srgbClr val="FF0000"/>
                </a:solidFill>
              </a:rPr>
              <a:t> 메뉴 선택</a:t>
            </a:r>
            <a:endParaRPr lang="en-US" altLang="ko-KR" sz="1600" dirty="0" smtClean="0">
              <a:solidFill>
                <a:srgbClr val="FF0000"/>
              </a:solidFill>
            </a:endParaRPr>
          </a:p>
          <a:p>
            <a:pPr marL="342900" indent="-342900">
              <a:buAutoNum type="arabicPeriod"/>
            </a:pPr>
            <a:endParaRPr lang="en-US" altLang="ko-KR" sz="1050" dirty="0" smtClean="0">
              <a:solidFill>
                <a:srgbClr val="FF0000"/>
              </a:solidFill>
            </a:endParaRPr>
          </a:p>
          <a:p>
            <a:pPr marL="342900" indent="-342900">
              <a:buAutoNum type="arabicPeriod"/>
            </a:pPr>
            <a:r>
              <a:rPr lang="ko-KR" altLang="en-US" sz="1600" dirty="0" smtClean="0">
                <a:solidFill>
                  <a:srgbClr val="FF0000"/>
                </a:solidFill>
              </a:rPr>
              <a:t>지원신청서 수정 필요 시 해당 신청서의</a:t>
            </a:r>
            <a:endParaRPr lang="en-US" altLang="ko-KR" sz="1600" dirty="0" smtClean="0">
              <a:solidFill>
                <a:srgbClr val="FF0000"/>
              </a:solidFill>
            </a:endParaRPr>
          </a:p>
          <a:p>
            <a:r>
              <a:rPr lang="en-US" altLang="ko-KR" sz="1600" dirty="0" smtClean="0">
                <a:solidFill>
                  <a:srgbClr val="FF0000"/>
                </a:solidFill>
              </a:rPr>
              <a:t>     ‘</a:t>
            </a:r>
            <a:r>
              <a:rPr lang="ko-KR" altLang="en-US" sz="1600" dirty="0" smtClean="0">
                <a:solidFill>
                  <a:srgbClr val="FF0000"/>
                </a:solidFill>
              </a:rPr>
              <a:t>수정</a:t>
            </a:r>
            <a:r>
              <a:rPr lang="en-US" altLang="ko-KR" sz="1600" dirty="0" smtClean="0">
                <a:solidFill>
                  <a:srgbClr val="FF0000"/>
                </a:solidFill>
              </a:rPr>
              <a:t>A’ </a:t>
            </a:r>
            <a:r>
              <a:rPr lang="ko-KR" altLang="en-US" sz="1600" dirty="0" smtClean="0">
                <a:solidFill>
                  <a:srgbClr val="FF0000"/>
                </a:solidFill>
              </a:rPr>
              <a:t>메뉴</a:t>
            </a:r>
            <a:r>
              <a:rPr lang="en-US" altLang="ko-KR" sz="1600" dirty="0" smtClean="0">
                <a:solidFill>
                  <a:srgbClr val="FF0000"/>
                </a:solidFill>
              </a:rPr>
              <a:t> </a:t>
            </a:r>
            <a:r>
              <a:rPr lang="ko-KR" altLang="en-US" sz="1600" dirty="0" smtClean="0">
                <a:solidFill>
                  <a:srgbClr val="FF0000"/>
                </a:solidFill>
              </a:rPr>
              <a:t>선택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8042452" y="3882382"/>
            <a:ext cx="43204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3131840" y="3579862"/>
            <a:ext cx="648072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아래쪽 화살표 1"/>
          <p:cNvSpPr/>
          <p:nvPr/>
        </p:nvSpPr>
        <p:spPr>
          <a:xfrm>
            <a:off x="971600" y="1765211"/>
            <a:ext cx="360040" cy="37234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아래쪽 화살표 21"/>
          <p:cNvSpPr/>
          <p:nvPr/>
        </p:nvSpPr>
        <p:spPr>
          <a:xfrm>
            <a:off x="8078724" y="3463982"/>
            <a:ext cx="360040" cy="37234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0" y="48351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dirty="0">
                <a:latin typeface="HY견고딕" pitchFamily="18" charset="-127"/>
                <a:ea typeface="HY견고딕" pitchFamily="18" charset="-127"/>
              </a:rPr>
              <a:t>지원신청서 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수정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계속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24757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52297"/>
            <a:ext cx="1280014" cy="55552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46" y="51470"/>
            <a:ext cx="2760714" cy="556353"/>
          </a:xfrm>
          <a:prstGeom prst="rect">
            <a:avLst/>
          </a:prstGeom>
        </p:spPr>
      </p:pic>
      <p:cxnSp>
        <p:nvCxnSpPr>
          <p:cNvPr id="8" name="직선 연결선 7"/>
          <p:cNvCxnSpPr/>
          <p:nvPr/>
        </p:nvCxnSpPr>
        <p:spPr>
          <a:xfrm>
            <a:off x="0" y="627534"/>
            <a:ext cx="9144000" cy="0"/>
          </a:xfrm>
          <a:prstGeom prst="line">
            <a:avLst/>
          </a:prstGeom>
          <a:ln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74" b="12805"/>
          <a:stretch/>
        </p:blipFill>
        <p:spPr bwMode="auto">
          <a:xfrm>
            <a:off x="-20149" y="1130487"/>
            <a:ext cx="9143999" cy="4033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754384" y="1794021"/>
            <a:ext cx="3672408" cy="31994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4355976" y="3337253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solidFill>
                  <a:srgbClr val="FF0000"/>
                </a:solidFill>
              </a:rPr>
              <a:t>팝업 창에서</a:t>
            </a:r>
            <a:endParaRPr lang="en-US" altLang="ko-KR" sz="1600" dirty="0" smtClean="0">
              <a:solidFill>
                <a:srgbClr val="FF0000"/>
              </a:solidFill>
            </a:endParaRPr>
          </a:p>
          <a:p>
            <a:r>
              <a:rPr lang="ko-KR" altLang="en-US" sz="1600" dirty="0" smtClean="0">
                <a:solidFill>
                  <a:srgbClr val="FF0000"/>
                </a:solidFill>
              </a:rPr>
              <a:t>신청서 내용 수정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331217" y="3298776"/>
            <a:ext cx="1824959" cy="6505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3455875" y="2761189"/>
            <a:ext cx="875341" cy="72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0" y="48351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dirty="0">
                <a:latin typeface="HY견고딕" pitchFamily="18" charset="-127"/>
                <a:ea typeface="HY견고딕" pitchFamily="18" charset="-127"/>
              </a:rPr>
              <a:t>지원신청서 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수정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계속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24757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52297"/>
            <a:ext cx="1280014" cy="55552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46" y="51470"/>
            <a:ext cx="2760714" cy="556353"/>
          </a:xfrm>
          <a:prstGeom prst="rect">
            <a:avLst/>
          </a:prstGeom>
        </p:spPr>
      </p:pic>
      <p:cxnSp>
        <p:nvCxnSpPr>
          <p:cNvPr id="8" name="직선 연결선 7"/>
          <p:cNvCxnSpPr/>
          <p:nvPr/>
        </p:nvCxnSpPr>
        <p:spPr>
          <a:xfrm>
            <a:off x="0" y="627534"/>
            <a:ext cx="9144000" cy="0"/>
          </a:xfrm>
          <a:prstGeom prst="line">
            <a:avLst/>
          </a:prstGeom>
          <a:ln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04" b="13251"/>
          <a:stretch/>
        </p:blipFill>
        <p:spPr bwMode="auto">
          <a:xfrm>
            <a:off x="0" y="1149764"/>
            <a:ext cx="9144000" cy="4014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769624" y="1817467"/>
            <a:ext cx="3672408" cy="31994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4898132" y="4122307"/>
            <a:ext cx="18002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내용 수정 후</a:t>
            </a:r>
            <a:endParaRPr lang="en-US" altLang="ko-KR" sz="1400" dirty="0" smtClean="0">
              <a:solidFill>
                <a:srgbClr val="FF0000"/>
              </a:solidFill>
            </a:endParaRPr>
          </a:p>
          <a:p>
            <a:r>
              <a:rPr lang="en-US" altLang="ko-KR" sz="1400" dirty="0" smtClean="0">
                <a:solidFill>
                  <a:srgbClr val="FF0000"/>
                </a:solidFill>
              </a:rPr>
              <a:t>‘</a:t>
            </a:r>
            <a:r>
              <a:rPr lang="ko-KR" altLang="en-US" sz="1400" dirty="0" smtClean="0">
                <a:solidFill>
                  <a:srgbClr val="FF0000"/>
                </a:solidFill>
              </a:rPr>
              <a:t>확인</a:t>
            </a:r>
            <a:r>
              <a:rPr lang="en-US" altLang="ko-KR" sz="1400" dirty="0" smtClean="0">
                <a:solidFill>
                  <a:srgbClr val="FF0000"/>
                </a:solidFill>
              </a:rPr>
              <a:t>’ </a:t>
            </a:r>
            <a:r>
              <a:rPr lang="ko-KR" altLang="en-US" sz="1400" dirty="0" smtClean="0">
                <a:solidFill>
                  <a:srgbClr val="FF0000"/>
                </a:solidFill>
              </a:rPr>
              <a:t>버튼으로</a:t>
            </a:r>
            <a:endParaRPr lang="en-US" altLang="ko-KR" sz="1400" dirty="0" smtClean="0">
              <a:solidFill>
                <a:srgbClr val="FF0000"/>
              </a:solidFill>
            </a:endParaRPr>
          </a:p>
          <a:p>
            <a:r>
              <a:rPr lang="ko-KR" altLang="en-US" sz="1400" dirty="0" smtClean="0">
                <a:solidFill>
                  <a:srgbClr val="FF0000"/>
                </a:solidFill>
              </a:rPr>
              <a:t>수정 완료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293491" y="4194315"/>
            <a:ext cx="566542" cy="3252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0" y="48351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dirty="0">
                <a:latin typeface="HY견고딕" pitchFamily="18" charset="-127"/>
                <a:ea typeface="HY견고딕" pitchFamily="18" charset="-127"/>
              </a:rPr>
              <a:t>지원신청서 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수정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계속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31886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52297"/>
            <a:ext cx="1280014" cy="55552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46" y="51470"/>
            <a:ext cx="2760714" cy="556353"/>
          </a:xfrm>
          <a:prstGeom prst="rect">
            <a:avLst/>
          </a:prstGeom>
        </p:spPr>
      </p:pic>
      <p:cxnSp>
        <p:nvCxnSpPr>
          <p:cNvPr id="8" name="직선 연결선 7"/>
          <p:cNvCxnSpPr/>
          <p:nvPr/>
        </p:nvCxnSpPr>
        <p:spPr>
          <a:xfrm>
            <a:off x="0" y="627534"/>
            <a:ext cx="9144000" cy="0"/>
          </a:xfrm>
          <a:prstGeom prst="line">
            <a:avLst/>
          </a:prstGeom>
          <a:ln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33" b="16408"/>
          <a:stretch/>
        </p:blipFill>
        <p:spPr bwMode="auto">
          <a:xfrm>
            <a:off x="0" y="1196741"/>
            <a:ext cx="9143999" cy="3751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-719" y="2149814"/>
            <a:ext cx="1332359" cy="32868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4837172" y="2114349"/>
            <a:ext cx="3672408" cy="132343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solidFill>
                  <a:srgbClr val="FF0000"/>
                </a:solidFill>
              </a:rPr>
              <a:t>※ </a:t>
            </a:r>
            <a:r>
              <a:rPr lang="ko-KR" altLang="en-US" sz="1600" dirty="0" smtClean="0">
                <a:solidFill>
                  <a:srgbClr val="FF0000"/>
                </a:solidFill>
              </a:rPr>
              <a:t>기타 메뉴</a:t>
            </a:r>
            <a:endParaRPr lang="en-US" altLang="ko-KR" sz="1600" dirty="0" smtClean="0">
              <a:solidFill>
                <a:srgbClr val="FF0000"/>
              </a:solidFill>
            </a:endParaRPr>
          </a:p>
          <a:p>
            <a:endParaRPr lang="en-US" altLang="ko-KR" sz="1600" dirty="0" smtClean="0">
              <a:solidFill>
                <a:srgbClr val="FF0000"/>
              </a:solidFill>
            </a:endParaRPr>
          </a:p>
          <a:p>
            <a:r>
              <a:rPr lang="en-US" altLang="ko-KR" sz="1600" dirty="0" smtClean="0">
                <a:solidFill>
                  <a:srgbClr val="FF0000"/>
                </a:solidFill>
              </a:rPr>
              <a:t>‘</a:t>
            </a:r>
            <a:r>
              <a:rPr lang="ko-KR" altLang="en-US" sz="1600" dirty="0" smtClean="0">
                <a:solidFill>
                  <a:srgbClr val="FF0000"/>
                </a:solidFill>
              </a:rPr>
              <a:t>보기</a:t>
            </a:r>
            <a:r>
              <a:rPr lang="en-US" altLang="ko-KR" sz="1600" dirty="0" smtClean="0">
                <a:solidFill>
                  <a:srgbClr val="FF0000"/>
                </a:solidFill>
              </a:rPr>
              <a:t>B’</a:t>
            </a:r>
            <a:r>
              <a:rPr lang="ko-KR" altLang="en-US" sz="1600" dirty="0" smtClean="0">
                <a:solidFill>
                  <a:srgbClr val="FF0000"/>
                </a:solidFill>
              </a:rPr>
              <a:t>와 </a:t>
            </a:r>
            <a:r>
              <a:rPr lang="en-US" altLang="ko-KR" sz="1600" dirty="0" smtClean="0">
                <a:solidFill>
                  <a:srgbClr val="FF0000"/>
                </a:solidFill>
              </a:rPr>
              <a:t>‘</a:t>
            </a:r>
            <a:r>
              <a:rPr lang="ko-KR" altLang="en-US" sz="1600" dirty="0" smtClean="0">
                <a:solidFill>
                  <a:srgbClr val="FF0000"/>
                </a:solidFill>
              </a:rPr>
              <a:t>수정</a:t>
            </a:r>
            <a:r>
              <a:rPr lang="en-US" altLang="ko-KR" sz="1600" dirty="0" smtClean="0">
                <a:solidFill>
                  <a:srgbClr val="FF0000"/>
                </a:solidFill>
              </a:rPr>
              <a:t>B’ </a:t>
            </a:r>
            <a:r>
              <a:rPr lang="ko-KR" altLang="en-US" sz="1600" dirty="0" smtClean="0">
                <a:solidFill>
                  <a:srgbClr val="FF0000"/>
                </a:solidFill>
              </a:rPr>
              <a:t>메뉴는 </a:t>
            </a:r>
            <a:endParaRPr lang="en-US" altLang="ko-KR" sz="1600" dirty="0" smtClean="0">
              <a:solidFill>
                <a:srgbClr val="FF0000"/>
              </a:solidFill>
            </a:endParaRPr>
          </a:p>
          <a:p>
            <a:r>
              <a:rPr lang="en-US" altLang="ko-KR" sz="1600" dirty="0">
                <a:solidFill>
                  <a:srgbClr val="FF0000"/>
                </a:solidFill>
              </a:rPr>
              <a:t>‘</a:t>
            </a:r>
            <a:r>
              <a:rPr lang="ko-KR" altLang="en-US" sz="1600" dirty="0" smtClean="0">
                <a:solidFill>
                  <a:srgbClr val="FF0000"/>
                </a:solidFill>
              </a:rPr>
              <a:t>보기</a:t>
            </a:r>
            <a:r>
              <a:rPr lang="en-US" altLang="ko-KR" sz="1600" dirty="0" smtClean="0">
                <a:solidFill>
                  <a:srgbClr val="FF0000"/>
                </a:solidFill>
              </a:rPr>
              <a:t>A’</a:t>
            </a:r>
            <a:r>
              <a:rPr lang="ko-KR" altLang="en-US" sz="1600" dirty="0">
                <a:solidFill>
                  <a:srgbClr val="FF0000"/>
                </a:solidFill>
              </a:rPr>
              <a:t>와 </a:t>
            </a:r>
            <a:r>
              <a:rPr lang="en-US" altLang="ko-KR" sz="1600" dirty="0">
                <a:solidFill>
                  <a:srgbClr val="FF0000"/>
                </a:solidFill>
              </a:rPr>
              <a:t>‘</a:t>
            </a:r>
            <a:r>
              <a:rPr lang="ko-KR" altLang="en-US" sz="1600" dirty="0" smtClean="0">
                <a:solidFill>
                  <a:srgbClr val="FF0000"/>
                </a:solidFill>
              </a:rPr>
              <a:t>수정</a:t>
            </a:r>
            <a:r>
              <a:rPr lang="en-US" altLang="ko-KR" sz="1600" dirty="0" smtClean="0">
                <a:solidFill>
                  <a:srgbClr val="FF0000"/>
                </a:solidFill>
              </a:rPr>
              <a:t>A’ </a:t>
            </a:r>
            <a:r>
              <a:rPr lang="ko-KR" altLang="en-US" sz="1600" dirty="0" smtClean="0">
                <a:solidFill>
                  <a:srgbClr val="FF0000"/>
                </a:solidFill>
              </a:rPr>
              <a:t>와 내용은 동일</a:t>
            </a:r>
            <a:r>
              <a:rPr lang="en-US" altLang="ko-KR" sz="1600" dirty="0" smtClean="0">
                <a:solidFill>
                  <a:srgbClr val="FF0000"/>
                </a:solidFill>
              </a:rPr>
              <a:t>,</a:t>
            </a:r>
          </a:p>
          <a:p>
            <a:r>
              <a:rPr lang="ko-KR" altLang="en-US" sz="1600" dirty="0" smtClean="0">
                <a:solidFill>
                  <a:srgbClr val="FF0000"/>
                </a:solidFill>
              </a:rPr>
              <a:t>표시 양식만 상이</a:t>
            </a:r>
            <a:endParaRPr lang="en-US" altLang="ko-KR" sz="1600" dirty="0">
              <a:solidFill>
                <a:srgbClr val="FF0000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8331211" y="3870386"/>
            <a:ext cx="640007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3131840" y="3579862"/>
            <a:ext cx="648072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아래쪽 화살표 1"/>
          <p:cNvSpPr/>
          <p:nvPr/>
        </p:nvSpPr>
        <p:spPr>
          <a:xfrm>
            <a:off x="971600" y="1740414"/>
            <a:ext cx="360040" cy="37234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아래쪽 화살표 21"/>
          <p:cNvSpPr/>
          <p:nvPr/>
        </p:nvSpPr>
        <p:spPr>
          <a:xfrm>
            <a:off x="8244408" y="3459606"/>
            <a:ext cx="360040" cy="37234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0" y="48351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dirty="0">
                <a:latin typeface="HY견고딕" pitchFamily="18" charset="-127"/>
                <a:ea typeface="HY견고딕" pitchFamily="18" charset="-127"/>
              </a:rPr>
              <a:t>지원신청서 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수정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계속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2166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52297"/>
            <a:ext cx="1280014" cy="55552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46" y="51470"/>
            <a:ext cx="2760714" cy="556353"/>
          </a:xfrm>
          <a:prstGeom prst="rect">
            <a:avLst/>
          </a:prstGeom>
        </p:spPr>
      </p:pic>
      <p:cxnSp>
        <p:nvCxnSpPr>
          <p:cNvPr id="8" name="직선 연결선 7"/>
          <p:cNvCxnSpPr/>
          <p:nvPr/>
        </p:nvCxnSpPr>
        <p:spPr>
          <a:xfrm>
            <a:off x="0" y="627534"/>
            <a:ext cx="9144000" cy="0"/>
          </a:xfrm>
          <a:prstGeom prst="line">
            <a:avLst/>
          </a:prstGeom>
          <a:ln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33" b="22891"/>
          <a:stretch/>
        </p:blipFill>
        <p:spPr bwMode="auto">
          <a:xfrm>
            <a:off x="0" y="1232266"/>
            <a:ext cx="9143999" cy="3427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-719" y="2185339"/>
            <a:ext cx="1332359" cy="32868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4283968" y="2995087"/>
            <a:ext cx="4140729" cy="5847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solidFill>
                  <a:srgbClr val="FF0000"/>
                </a:solidFill>
              </a:rPr>
              <a:t>- </a:t>
            </a:r>
            <a:r>
              <a:rPr lang="ko-KR" altLang="en-US" sz="1600" dirty="0" smtClean="0">
                <a:solidFill>
                  <a:srgbClr val="FF0000"/>
                </a:solidFill>
              </a:rPr>
              <a:t>신청서 작성 완료 후</a:t>
            </a:r>
            <a:endParaRPr lang="en-US" altLang="ko-KR" sz="1600" dirty="0" smtClean="0">
              <a:solidFill>
                <a:srgbClr val="FF0000"/>
              </a:solidFill>
            </a:endParaRPr>
          </a:p>
          <a:p>
            <a:r>
              <a:rPr lang="ko-KR" altLang="en-US" sz="1600" dirty="0" smtClean="0">
                <a:solidFill>
                  <a:srgbClr val="FF0000"/>
                </a:solidFill>
              </a:rPr>
              <a:t>   우측 하단 </a:t>
            </a:r>
            <a:r>
              <a:rPr lang="en-US" altLang="ko-KR" sz="1600" dirty="0" smtClean="0">
                <a:solidFill>
                  <a:srgbClr val="FF0000"/>
                </a:solidFill>
              </a:rPr>
              <a:t>‘</a:t>
            </a:r>
            <a:r>
              <a:rPr lang="ko-KR" altLang="en-US" sz="1600" dirty="0" smtClean="0">
                <a:solidFill>
                  <a:srgbClr val="FF0000"/>
                </a:solidFill>
              </a:rPr>
              <a:t>프린트</a:t>
            </a:r>
            <a:r>
              <a:rPr lang="en-US" altLang="ko-KR" sz="1600" dirty="0" smtClean="0">
                <a:solidFill>
                  <a:srgbClr val="FF0000"/>
                </a:solidFill>
              </a:rPr>
              <a:t>/</a:t>
            </a:r>
            <a:r>
              <a:rPr lang="ko-KR" altLang="en-US" sz="1600" dirty="0" smtClean="0">
                <a:solidFill>
                  <a:srgbClr val="FF0000"/>
                </a:solidFill>
              </a:rPr>
              <a:t>팩스 전송</a:t>
            </a:r>
            <a:r>
              <a:rPr lang="en-US" altLang="ko-KR" sz="1600" dirty="0" smtClean="0">
                <a:solidFill>
                  <a:srgbClr val="FF0000"/>
                </a:solidFill>
              </a:rPr>
              <a:t>’ </a:t>
            </a:r>
            <a:r>
              <a:rPr lang="ko-KR" altLang="en-US" sz="1600" dirty="0" smtClean="0">
                <a:solidFill>
                  <a:srgbClr val="FF0000"/>
                </a:solidFill>
              </a:rPr>
              <a:t>메뉴 선택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846268" y="4076215"/>
            <a:ext cx="814948" cy="2236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3131840" y="3579862"/>
            <a:ext cx="648072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아래쪽 화살표 1"/>
          <p:cNvSpPr/>
          <p:nvPr/>
        </p:nvSpPr>
        <p:spPr>
          <a:xfrm>
            <a:off x="971600" y="1775939"/>
            <a:ext cx="360040" cy="37234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아래쪽 화살표 21"/>
          <p:cNvSpPr/>
          <p:nvPr/>
        </p:nvSpPr>
        <p:spPr>
          <a:xfrm>
            <a:off x="8064657" y="3669959"/>
            <a:ext cx="360040" cy="37234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0" y="483518"/>
            <a:ext cx="4572000" cy="54707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3. </a:t>
            </a:r>
            <a:r>
              <a:rPr lang="ko-KR" altLang="en-US" dirty="0">
                <a:latin typeface="HY견고딕" pitchFamily="18" charset="-127"/>
                <a:ea typeface="HY견고딕" pitchFamily="18" charset="-127"/>
              </a:rPr>
              <a:t>지원신청서 출력</a:t>
            </a:r>
            <a:endParaRPr lang="en-US" altLang="ko-KR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75078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52297"/>
            <a:ext cx="1280014" cy="55552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46" y="51470"/>
            <a:ext cx="2760714" cy="556353"/>
          </a:xfrm>
          <a:prstGeom prst="rect">
            <a:avLst/>
          </a:prstGeom>
        </p:spPr>
      </p:pic>
      <p:cxnSp>
        <p:nvCxnSpPr>
          <p:cNvPr id="8" name="직선 연결선 7"/>
          <p:cNvCxnSpPr/>
          <p:nvPr/>
        </p:nvCxnSpPr>
        <p:spPr>
          <a:xfrm>
            <a:off x="0" y="627534"/>
            <a:ext cx="9144000" cy="0"/>
          </a:xfrm>
          <a:prstGeom prst="line">
            <a:avLst/>
          </a:prstGeom>
          <a:ln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19" b="14718"/>
          <a:stretch/>
        </p:blipFill>
        <p:spPr bwMode="auto">
          <a:xfrm>
            <a:off x="0" y="1143716"/>
            <a:ext cx="9144000" cy="3948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972660" y="1591773"/>
            <a:ext cx="3286656" cy="350025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4613036" y="999858"/>
            <a:ext cx="4207436" cy="584775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solidFill>
                  <a:srgbClr val="FF0000"/>
                </a:solidFill>
              </a:rPr>
              <a:t>- </a:t>
            </a:r>
            <a:r>
              <a:rPr lang="ko-KR" altLang="en-US" sz="1600" dirty="0" smtClean="0">
                <a:solidFill>
                  <a:srgbClr val="FF0000"/>
                </a:solidFill>
              </a:rPr>
              <a:t>팝업 창 내용 확인</a:t>
            </a:r>
            <a:endParaRPr lang="en-US" altLang="ko-KR" sz="1600" dirty="0" smtClean="0">
              <a:solidFill>
                <a:srgbClr val="FF0000"/>
              </a:solidFill>
            </a:endParaRPr>
          </a:p>
          <a:p>
            <a:r>
              <a:rPr lang="en-US" altLang="ko-KR" sz="1600" dirty="0" smtClean="0">
                <a:solidFill>
                  <a:srgbClr val="FF0000"/>
                </a:solidFill>
              </a:rPr>
              <a:t>- ‘</a:t>
            </a:r>
            <a:r>
              <a:rPr lang="ko-KR" altLang="en-US" sz="1600" dirty="0" err="1" smtClean="0">
                <a:solidFill>
                  <a:srgbClr val="FF0000"/>
                </a:solidFill>
              </a:rPr>
              <a:t>페이지나눔</a:t>
            </a:r>
            <a:r>
              <a:rPr lang="ko-KR" altLang="en-US" sz="1600" dirty="0" smtClean="0">
                <a:solidFill>
                  <a:srgbClr val="FF0000"/>
                </a:solidFill>
              </a:rPr>
              <a:t> 인쇄</a:t>
            </a:r>
            <a:r>
              <a:rPr lang="en-US" altLang="ko-KR" sz="1600" dirty="0" smtClean="0">
                <a:solidFill>
                  <a:srgbClr val="FF0000"/>
                </a:solidFill>
              </a:rPr>
              <a:t>’ </a:t>
            </a:r>
            <a:r>
              <a:rPr lang="ko-KR" altLang="en-US" sz="1600" dirty="0" smtClean="0">
                <a:solidFill>
                  <a:srgbClr val="FF0000"/>
                </a:solidFill>
              </a:rPr>
              <a:t>메뉴를 이용하여 출력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700284" y="2428787"/>
            <a:ext cx="648072" cy="2532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아래쪽 화살표 11"/>
          <p:cNvSpPr/>
          <p:nvPr/>
        </p:nvSpPr>
        <p:spPr>
          <a:xfrm>
            <a:off x="4067944" y="2024987"/>
            <a:ext cx="360040" cy="37234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0" y="483518"/>
            <a:ext cx="4572000" cy="54707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>
                <a:latin typeface="HY견고딕" pitchFamily="18" charset="-127"/>
                <a:ea typeface="HY견고딕" pitchFamily="18" charset="-127"/>
              </a:rPr>
              <a:t>3. </a:t>
            </a:r>
            <a:r>
              <a:rPr lang="ko-KR" altLang="en-US" dirty="0">
                <a:latin typeface="HY견고딕" pitchFamily="18" charset="-127"/>
                <a:ea typeface="HY견고딕" pitchFamily="18" charset="-127"/>
              </a:rPr>
              <a:t>지원신청서 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출력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계속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31886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431</TotalTime>
  <Words>290</Words>
  <Application>Microsoft Office PowerPoint</Application>
  <PresentationFormat>화면 슬라이드 쇼(16:9)</PresentationFormat>
  <Paragraphs>59</Paragraphs>
  <Slides>15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안상진</dc:creator>
  <cp:lastModifiedBy>안상진</cp:lastModifiedBy>
  <cp:revision>72</cp:revision>
  <cp:lastPrinted>2017-04-04T02:56:17Z</cp:lastPrinted>
  <dcterms:created xsi:type="dcterms:W3CDTF">2016-09-28T00:28:55Z</dcterms:created>
  <dcterms:modified xsi:type="dcterms:W3CDTF">2017-10-10T07:57:33Z</dcterms:modified>
</cp:coreProperties>
</file>