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embedTrueTypeFonts="1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91" r:id="rId2"/>
    <p:sldId id="315" r:id="rId3"/>
    <p:sldId id="316" r:id="rId4"/>
    <p:sldId id="318" r:id="rId5"/>
  </p:sldIdLst>
  <p:sldSz cx="10693400" cy="7561263"/>
  <p:notesSz cx="9926638" cy="6797675"/>
  <p:embeddedFontLst>
    <p:embeddedFont>
      <p:font typeface="맑은 고딕" panose="020B0503020000020004" pitchFamily="50" charset="-127"/>
      <p:regular r:id="rId8"/>
      <p:bold r:id="rId9"/>
    </p:embeddedFont>
    <p:embeddedFont>
      <p:font typeface="1훈정글북 R" panose="02020603020101020101" pitchFamily="18" charset="-127"/>
      <p:regular r:id="rId10"/>
    </p:embeddedFont>
  </p:embeddedFontLst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0000"/>
    <a:srgbClr val="C95151"/>
    <a:srgbClr val="EA8656"/>
    <a:srgbClr val="E45D8C"/>
    <a:srgbClr val="D07E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726" y="-684"/>
      </p:cViewPr>
      <p:guideLst>
        <p:guide orient="horz" pos="2382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4B2C8-D904-43A0-AC1C-36614867C086}" type="datetimeFigureOut">
              <a:rPr lang="ko-KR" altLang="en-US" smtClean="0"/>
              <a:t>2018-03-01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F12E59-0DA5-464C-B57C-9B7A07E93D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126694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14B9-CBE7-48D6-A021-A4E9460D81B8}" type="datetimeFigureOut">
              <a:rPr lang="ko-KR" altLang="en-US" smtClean="0"/>
              <a:t>2018-03-01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60713" y="509588"/>
            <a:ext cx="36052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EF4BB4-0FB6-42CA-956B-33FEE59F1C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479103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7851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53"/>
          <a:stretch/>
        </p:blipFill>
        <p:spPr>
          <a:xfrm rot="5400000">
            <a:off x="4964917" y="-4964919"/>
            <a:ext cx="763563" cy="10693401"/>
          </a:xfrm>
          <a:prstGeom prst="rect">
            <a:avLst/>
          </a:prstGeom>
        </p:spPr>
      </p:pic>
      <p:sp>
        <p:nvSpPr>
          <p:cNvPr id="7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099137" y="7163337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b"/>
          <a:lstStyle>
            <a:lvl1pPr algn="ctr">
              <a:defRPr sz="11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- </a:t>
            </a:r>
            <a:fld id="{CCF1F3E5-FD37-4722-B483-58F28E61F55D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2109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 userDrawn="1"/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53"/>
          <a:stretch/>
        </p:blipFill>
        <p:spPr>
          <a:xfrm rot="5400000">
            <a:off x="4964917" y="-4964919"/>
            <a:ext cx="763563" cy="10693401"/>
          </a:xfrm>
          <a:prstGeom prst="rect">
            <a:avLst/>
          </a:prstGeom>
        </p:spPr>
      </p:pic>
      <p:sp>
        <p:nvSpPr>
          <p:cNvPr id="7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099137" y="7163337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b"/>
          <a:lstStyle>
            <a:lvl1pPr algn="ctr">
              <a:defRPr sz="11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- </a:t>
            </a:r>
            <a:fld id="{CCF1F3E5-FD37-4722-B483-58F28E61F55D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9360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6"/>
          <p:cNvSpPr>
            <a:spLocks noGrp="1"/>
          </p:cNvSpPr>
          <p:nvPr>
            <p:ph type="sldNum" sz="quarter" idx="4"/>
          </p:nvPr>
        </p:nvSpPr>
        <p:spPr>
          <a:xfrm>
            <a:off x="4099137" y="7163337"/>
            <a:ext cx="2495127" cy="402567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- </a:t>
            </a:r>
            <a:fld id="{CCF1F3E5-FD37-4722-B483-58F28E61F55D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9999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7" descr="E:\99.ppt-ui소스\PPT이미지\갤럭시S4 사본3 사본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006" y="1662855"/>
            <a:ext cx="3436793" cy="507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모서리가 둥근 직사각형 54"/>
          <p:cNvSpPr/>
          <p:nvPr/>
        </p:nvSpPr>
        <p:spPr bwMode="auto">
          <a:xfrm>
            <a:off x="1120102" y="6897421"/>
            <a:ext cx="1520813" cy="382058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rPr>
              <a:t>스토어 접속</a:t>
            </a:r>
          </a:p>
        </p:txBody>
      </p:sp>
      <p:sp>
        <p:nvSpPr>
          <p:cNvPr id="56" name="모서리가 둥근 직사각형 55"/>
          <p:cNvSpPr/>
          <p:nvPr/>
        </p:nvSpPr>
        <p:spPr bwMode="auto">
          <a:xfrm>
            <a:off x="4440997" y="6897421"/>
            <a:ext cx="1520813" cy="382058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rPr>
              <a:t>앱</a:t>
            </a:r>
            <a:r>
              <a:rPr kumimoji="1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rPr>
              <a:t> 검색 및 설치</a:t>
            </a:r>
          </a:p>
        </p:txBody>
      </p:sp>
      <p:pic>
        <p:nvPicPr>
          <p:cNvPr id="16" name="Picture 7" descr="E:\99.ppt-ui소스\PPT이미지\갤럭시S4 사본3 사본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11" y="1727178"/>
            <a:ext cx="3436793" cy="507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직사각형 28"/>
          <p:cNvSpPr/>
          <p:nvPr/>
        </p:nvSpPr>
        <p:spPr>
          <a:xfrm>
            <a:off x="7164887" y="761999"/>
            <a:ext cx="3528513" cy="6799263"/>
          </a:xfrm>
          <a:prstGeom prst="rect">
            <a:avLst/>
          </a:prstGeom>
          <a:solidFill>
            <a:srgbClr val="FFFFFF">
              <a:lumMod val="95000"/>
            </a:srgbClr>
          </a:solidFill>
          <a:ln w="6350" cap="flat" cmpd="sng" algn="ctr">
            <a:noFill/>
            <a:prstDash val="solid"/>
          </a:ln>
          <a:effectLst/>
        </p:spPr>
        <p:txBody>
          <a:bodyPr lIns="99569" tIns="49785" rIns="99569" bIns="49785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200" b="1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7406245" y="1642757"/>
            <a:ext cx="3045797" cy="5611670"/>
            <a:chOff x="7478347" y="1733731"/>
            <a:chExt cx="2080320" cy="4216131"/>
          </a:xfrm>
        </p:grpSpPr>
        <p:sp>
          <p:nvSpPr>
            <p:cNvPr id="31" name="직사각형 30"/>
            <p:cNvSpPr/>
            <p:nvPr/>
          </p:nvSpPr>
          <p:spPr>
            <a:xfrm>
              <a:off x="7478347" y="1809344"/>
              <a:ext cx="2080320" cy="1914146"/>
            </a:xfrm>
            <a:prstGeom prst="rect">
              <a:avLst/>
            </a:prstGeom>
            <a:solidFill>
              <a:srgbClr val="FFFFFF"/>
            </a:solidFill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7478347" y="1733731"/>
              <a:ext cx="2080320" cy="295083"/>
            </a:xfrm>
            <a:prstGeom prst="rect">
              <a:avLst/>
            </a:prstGeom>
            <a:solidFill>
              <a:srgbClr val="99CC00">
                <a:lumMod val="75000"/>
              </a:srgbClr>
            </a:solidFill>
            <a:ln w="6350" cap="flat" cmpd="sng" algn="ctr">
              <a:noFill/>
              <a:prstDash val="solid"/>
            </a:ln>
            <a:effectLst/>
          </p:spPr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6150461" algn="l"/>
                </a:tabLst>
                <a:defRPr/>
              </a:pPr>
              <a:r>
                <a:rPr kumimoji="1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스토어 접속</a:t>
              </a:r>
              <a:endParaRPr kumimoji="1" lang="en-US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570226" y="2170219"/>
              <a:ext cx="1900656" cy="701419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98532" lvl="1" indent="-98532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buFont typeface="Arial" panose="020B0604020202020204" pitchFamily="34" charset="0"/>
                <a:buChar char="•"/>
                <a:tabLst>
                  <a:tab pos="98532" algn="l"/>
                  <a:tab pos="6150461" algn="l"/>
                </a:tabLst>
                <a:defRPr/>
              </a:pPr>
              <a:r>
                <a:rPr kumimoji="1" lang="ko-KR" altLang="en-US" sz="1200" dirty="0" err="1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아이폰</a:t>
              </a: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 사용자는 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App Store, </a:t>
              </a:r>
            </a:p>
            <a:p>
              <a:pPr marL="0" lvl="1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tabLst>
                  <a:tab pos="98532" algn="l"/>
                  <a:tab pos="6150461" algn="l"/>
                </a:tabLst>
                <a:defRPr/>
              </a:pP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   </a:t>
              </a:r>
              <a:r>
                <a:rPr kumimoji="1" lang="ko-KR" altLang="en-US" sz="1200" dirty="0" err="1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안드로이드</a:t>
              </a: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 사용자는 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Play </a:t>
              </a: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스토어에    </a:t>
              </a:r>
              <a:endParaRPr kumimoji="1" lang="en-US" altLang="ko-KR" sz="1200" dirty="0"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  <a:p>
              <a:pPr marL="0" lvl="1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tabLst>
                  <a:tab pos="98532" algn="l"/>
                  <a:tab pos="6150461" algn="l"/>
                </a:tabLst>
                <a:defRPr/>
              </a:pP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   </a:t>
              </a: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접속합니다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  <a:endParaRPr kumimoji="1" lang="en-US" altLang="ko-KR" sz="1200" dirty="0"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7478347" y="4035716"/>
              <a:ext cx="2080320" cy="1914146"/>
            </a:xfrm>
            <a:prstGeom prst="rect">
              <a:avLst/>
            </a:prstGeom>
            <a:solidFill>
              <a:srgbClr val="FFFFFF"/>
            </a:solidFill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7478347" y="3960103"/>
              <a:ext cx="2080320" cy="295083"/>
            </a:xfrm>
            <a:prstGeom prst="rect">
              <a:avLst/>
            </a:prstGeom>
            <a:solidFill>
              <a:srgbClr val="99CC00">
                <a:lumMod val="75000"/>
              </a:srgbClr>
            </a:solidFill>
            <a:ln w="6350" cap="flat" cmpd="sng" algn="ctr">
              <a:noFill/>
              <a:prstDash val="solid"/>
            </a:ln>
            <a:effectLst/>
          </p:spPr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6150461" algn="l"/>
                </a:tabLst>
                <a:defRPr/>
              </a:pPr>
              <a:r>
                <a:rPr kumimoji="1" lang="ko-KR" altLang="en-US" sz="13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앱</a:t>
              </a:r>
              <a:r>
                <a:rPr kumimoji="1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 검색 및 설치</a:t>
              </a:r>
              <a:endParaRPr kumimoji="1" lang="en-US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570226" y="4396591"/>
              <a:ext cx="1900656" cy="6628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2pPr marL="98532" lvl="1" indent="-98532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buFont typeface="Arial" panose="020B0604020202020204" pitchFamily="34" charset="0"/>
                <a:buChar char="•"/>
                <a:tabLst>
                  <a:tab pos="98532" algn="l"/>
                  <a:tab pos="6150461" algn="l"/>
                </a:tabLst>
                <a:defRPr kumimoji="1" sz="1200">
                  <a:latin typeface="Rix고딕 L" panose="02020603020101020101" pitchFamily="18" charset="-127"/>
                  <a:ea typeface="Rix고딕 L" panose="02020603020101020101" pitchFamily="18" charset="-127"/>
                </a:defRPr>
              </a:lvl2pPr>
            </a:lstStyle>
            <a:p>
              <a:pPr lvl="1"/>
              <a:r>
                <a:rPr lang="ko-KR" altLang="en-US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스토어에서 </a:t>
              </a:r>
              <a:r>
                <a:rPr lang="en-US" altLang="ko-KR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“</a:t>
              </a:r>
              <a:r>
                <a:rPr lang="ko-KR" altLang="en-US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광주여자대학교 스쿨버스</a:t>
              </a:r>
              <a:r>
                <a:rPr lang="en-US" altLang="ko-KR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” </a:t>
              </a:r>
              <a:r>
                <a:rPr lang="ko-KR" altLang="en-US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또는 </a:t>
              </a:r>
              <a:r>
                <a:rPr lang="en-US" altLang="ko-KR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“</a:t>
              </a:r>
              <a:r>
                <a:rPr lang="ko-KR" altLang="en-US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광주여자대학교</a:t>
              </a:r>
              <a:r>
                <a:rPr lang="en-US" altLang="ko-KR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” </a:t>
              </a:r>
              <a:r>
                <a:rPr lang="ko-KR" altLang="en-US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로 검색합니다</a:t>
              </a:r>
              <a:r>
                <a:rPr lang="en-US" altLang="ko-KR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</a:p>
            <a:p>
              <a:pPr lvl="1"/>
              <a:r>
                <a:rPr lang="ko-KR" altLang="en-US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설치 또는 받기 버튼을 눌러 </a:t>
              </a:r>
              <a:r>
                <a:rPr lang="ko-KR" altLang="en-US" dirty="0" err="1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앱을</a:t>
              </a:r>
              <a:r>
                <a:rPr lang="ko-KR" altLang="en-US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 설치합니다</a:t>
              </a:r>
              <a:r>
                <a:rPr lang="en-US" altLang="ko-KR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  <a:endParaRPr lang="en-US" altLang="ko-KR" dirty="0"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</p:grpSp>
      <p:sp>
        <p:nvSpPr>
          <p:cNvPr id="42" name="직사각형 41"/>
          <p:cNvSpPr/>
          <p:nvPr/>
        </p:nvSpPr>
        <p:spPr>
          <a:xfrm>
            <a:off x="771612" y="2347956"/>
            <a:ext cx="2221086" cy="3753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pic>
        <p:nvPicPr>
          <p:cNvPr id="1034" name="Picture 10" descr="Image result for app store google play button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1" r="20037"/>
          <a:stretch/>
        </p:blipFill>
        <p:spPr bwMode="auto">
          <a:xfrm>
            <a:off x="779715" y="3180972"/>
            <a:ext cx="2214000" cy="189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Administrator\Desktop\1111.jpg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402" y="2125983"/>
            <a:ext cx="2214000" cy="37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53"/>
          <a:stretch/>
        </p:blipFill>
        <p:spPr>
          <a:xfrm rot="5400000">
            <a:off x="4639179" y="-4663292"/>
            <a:ext cx="1428482" cy="10706839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180381" y="796147"/>
            <a:ext cx="9570588" cy="536212"/>
          </a:xfrm>
          <a:prstGeom prst="rect">
            <a:avLst/>
          </a:prstGeom>
          <a:noFill/>
        </p:spPr>
        <p:txBody>
          <a:bodyPr wrap="square" lIns="104306" tIns="52153" rIns="104306" bIns="52153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ko-KR" sz="2800" dirty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1</a:t>
            </a:r>
            <a:r>
              <a:rPr lang="en-US" altLang="ko-KR" sz="2800" dirty="0" smtClean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. Application </a:t>
            </a:r>
            <a:r>
              <a:rPr lang="ko-KR" altLang="en-US" sz="2800" dirty="0" smtClean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설치</a:t>
            </a:r>
            <a:endParaRPr lang="ko-KR" altLang="en-US" sz="2800" dirty="0">
              <a:solidFill>
                <a:schemeClr val="bg1"/>
              </a:solidFill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1087627" y="116717"/>
            <a:ext cx="9515657" cy="1297740"/>
            <a:chOff x="582712" y="2676758"/>
            <a:chExt cx="9515657" cy="1297740"/>
          </a:xfrm>
        </p:grpSpPr>
        <p:sp>
          <p:nvSpPr>
            <p:cNvPr id="22" name="TextBox 21"/>
            <p:cNvSpPr txBox="1"/>
            <p:nvPr/>
          </p:nvSpPr>
          <p:spPr>
            <a:xfrm>
              <a:off x="582712" y="2884288"/>
              <a:ext cx="9515657" cy="1090210"/>
            </a:xfrm>
            <a:prstGeom prst="rect">
              <a:avLst/>
            </a:prstGeom>
            <a:noFill/>
          </p:spPr>
          <p:txBody>
            <a:bodyPr wrap="square" lIns="104306" tIns="52153" rIns="104306" bIns="52153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ko-KR" altLang="en-US" sz="3200" b="1" dirty="0" smtClean="0">
                  <a:solidFill>
                    <a:schemeClr val="bg1"/>
                  </a:solidFill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광주여자대학교 스쿨버스 </a:t>
              </a:r>
              <a:r>
                <a:rPr lang="ko-KR" altLang="en-US" sz="3200" b="1" dirty="0" err="1" smtClean="0">
                  <a:solidFill>
                    <a:schemeClr val="bg1"/>
                  </a:solidFill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알리미</a:t>
              </a:r>
              <a:r>
                <a:rPr lang="ko-KR" altLang="en-US" sz="3200" b="1" dirty="0" smtClean="0">
                  <a:solidFill>
                    <a:schemeClr val="bg1"/>
                  </a:solidFill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 </a:t>
              </a:r>
              <a:r>
                <a:rPr lang="en-US" altLang="ko-KR" sz="3200" b="1" dirty="0" smtClean="0">
                  <a:solidFill>
                    <a:schemeClr val="bg1"/>
                  </a:solidFill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APP</a:t>
              </a:r>
            </a:p>
            <a:p>
              <a:pPr algn="r"/>
              <a:r>
                <a:rPr lang="ko-KR" altLang="en-US" sz="3200" b="1" dirty="0" smtClean="0">
                  <a:solidFill>
                    <a:schemeClr val="bg1"/>
                  </a:solidFill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학생용 매뉴얼</a:t>
              </a:r>
              <a:endParaRPr lang="ko-KR" altLang="en-US" sz="3200" b="1" dirty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065316" y="2676758"/>
              <a:ext cx="5033053" cy="351546"/>
            </a:xfrm>
            <a:prstGeom prst="rect">
              <a:avLst/>
            </a:prstGeom>
            <a:noFill/>
          </p:spPr>
          <p:txBody>
            <a:bodyPr wrap="square" lIns="104306" tIns="52153" rIns="104306" bIns="52153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ko-KR" altLang="en-US" sz="1600" b="1" dirty="0" smtClean="0">
                  <a:solidFill>
                    <a:srgbClr val="FFC000"/>
                  </a:solidFill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실시간 스쿨버스 위치정보 안내를 위한</a:t>
              </a:r>
              <a:endParaRPr lang="ko-KR" altLang="en-US" sz="1600" b="1" dirty="0">
                <a:solidFill>
                  <a:srgbClr val="FFC000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864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7" descr="E:\99.ppt-ui소스\PPT이미지\갤럭시S4 사본3 사본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40" y="1515291"/>
            <a:ext cx="3436793" cy="507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직사각형 28"/>
          <p:cNvSpPr/>
          <p:nvPr/>
        </p:nvSpPr>
        <p:spPr>
          <a:xfrm>
            <a:off x="7164887" y="783278"/>
            <a:ext cx="3528513" cy="6799263"/>
          </a:xfrm>
          <a:prstGeom prst="rect">
            <a:avLst/>
          </a:prstGeom>
          <a:solidFill>
            <a:srgbClr val="FFFFFF">
              <a:lumMod val="95000"/>
            </a:srgbClr>
          </a:solidFill>
          <a:ln w="6350" cap="flat" cmpd="sng" algn="ctr">
            <a:noFill/>
            <a:prstDash val="solid"/>
          </a:ln>
          <a:effectLst/>
        </p:spPr>
        <p:txBody>
          <a:bodyPr lIns="99569" tIns="49785" rIns="99569" bIns="49785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200" b="1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7406245" y="2184971"/>
            <a:ext cx="3045797" cy="3549847"/>
            <a:chOff x="7478347" y="1733731"/>
            <a:chExt cx="2080320" cy="2217014"/>
          </a:xfrm>
        </p:grpSpPr>
        <p:sp>
          <p:nvSpPr>
            <p:cNvPr id="31" name="직사각형 30"/>
            <p:cNvSpPr/>
            <p:nvPr/>
          </p:nvSpPr>
          <p:spPr>
            <a:xfrm>
              <a:off x="7478347" y="1809344"/>
              <a:ext cx="2080320" cy="1914146"/>
            </a:xfrm>
            <a:prstGeom prst="rect">
              <a:avLst/>
            </a:prstGeom>
            <a:solidFill>
              <a:srgbClr val="FFFFFF"/>
            </a:solidFill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7478347" y="1733731"/>
              <a:ext cx="2080320" cy="295083"/>
            </a:xfrm>
            <a:prstGeom prst="rect">
              <a:avLst/>
            </a:prstGeom>
            <a:solidFill>
              <a:srgbClr val="99CC00">
                <a:lumMod val="75000"/>
              </a:srgbClr>
            </a:solidFill>
            <a:ln w="6350" cap="flat" cmpd="sng" algn="ctr">
              <a:noFill/>
              <a:prstDash val="solid"/>
            </a:ln>
            <a:effectLst/>
          </p:spPr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6150461" algn="l"/>
                </a:tabLst>
                <a:defRPr/>
              </a:pPr>
              <a:r>
                <a:rPr kumimoji="1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메인 화면</a:t>
              </a:r>
              <a:endParaRPr kumimoji="1" lang="en-US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570226" y="2170219"/>
              <a:ext cx="1900656" cy="1780526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98532" lvl="1" indent="-98532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buFont typeface="Arial" panose="020B0604020202020204" pitchFamily="34" charset="0"/>
                <a:buChar char="•"/>
                <a:tabLst>
                  <a:tab pos="98532" algn="l"/>
                  <a:tab pos="6150461" algn="l"/>
                </a:tabLst>
                <a:defRPr/>
              </a:pPr>
              <a:r>
                <a:rPr kumimoji="1" lang="ko-KR" altLang="en-US" sz="1200" dirty="0" err="1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앱</a:t>
              </a: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 실행 시 전체 스쿨버스 등교 경로가 나타납니다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</a:p>
            <a:p>
              <a:pPr marL="98532" lvl="1" indent="-98532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buFont typeface="Arial" panose="020B0604020202020204" pitchFamily="34" charset="0"/>
                <a:buChar char="•"/>
                <a:tabLst>
                  <a:tab pos="98532" algn="l"/>
                  <a:tab pos="6150461" algn="l"/>
                </a:tabLst>
                <a:defRPr/>
              </a:pP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노선경로 중 운행 중인 버스가 있을 경우 우측에 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“</a:t>
              </a:r>
              <a:r>
                <a:rPr kumimoji="1" lang="ko-KR" altLang="en-US" sz="1200" dirty="0" err="1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운행중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”</a:t>
              </a: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이라는 표시가 나타납니다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</a:p>
            <a:p>
              <a:pPr marL="98532" lvl="1" indent="-98532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buFont typeface="Arial" panose="020B0604020202020204" pitchFamily="34" charset="0"/>
                <a:buChar char="•"/>
                <a:tabLst>
                  <a:tab pos="98532" algn="l"/>
                  <a:tab pos="6150461" algn="l"/>
                </a:tabLst>
                <a:defRPr/>
              </a:pP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원하는 경로를 선택하여 상세 메뉴로 이동할 수 있습니다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</a:p>
            <a:p>
              <a:pPr marL="98532" lvl="1" indent="-98532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buFont typeface="Arial" panose="020B0604020202020204" pitchFamily="34" charset="0"/>
                <a:buChar char="•"/>
                <a:tabLst>
                  <a:tab pos="98532" algn="l"/>
                  <a:tab pos="6150461" algn="l"/>
                </a:tabLst>
                <a:defRPr/>
              </a:pP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우측상단 배차시간표를 눌러 스쿨버스 안내 웹 페이지로 이동할 수 있습니다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  <a:endParaRPr kumimoji="1" lang="en-US" altLang="ko-KR" sz="1200" dirty="0"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</p:grpSp>
      <p:pic>
        <p:nvPicPr>
          <p:cNvPr id="1026" name="Picture 2" descr="C:\Users\Administrator\Desktop\매\Screenshot_20161121-100050.png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61" y="1987764"/>
            <a:ext cx="2232000" cy="374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E:\99.ppt-ui소스\PPT이미지\갤럭시S4 사본3 사본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024" y="1515291"/>
            <a:ext cx="3436793" cy="507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Administrator\Desktop\매\Screenshot_20161121-100602.png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862" y="1987764"/>
            <a:ext cx="2232000" cy="374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오른쪽 화살표 19"/>
          <p:cNvSpPr/>
          <p:nvPr/>
        </p:nvSpPr>
        <p:spPr>
          <a:xfrm>
            <a:off x="3272982" y="2974372"/>
            <a:ext cx="720080" cy="155540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504480" y="2042118"/>
            <a:ext cx="720000" cy="504000"/>
          </a:xfrm>
          <a:prstGeom prst="rect">
            <a:avLst/>
          </a:prstGeom>
          <a:solidFill>
            <a:srgbClr val="FFFF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59354" y="108223"/>
            <a:ext cx="9570588" cy="536212"/>
          </a:xfrm>
          <a:prstGeom prst="rect">
            <a:avLst/>
          </a:prstGeom>
          <a:noFill/>
        </p:spPr>
        <p:txBody>
          <a:bodyPr wrap="square" lIns="104306" tIns="52153" rIns="104306" bIns="52153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ko-KR" sz="2800" dirty="0" smtClean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2. </a:t>
            </a:r>
            <a:r>
              <a:rPr lang="ko-KR" altLang="en-US" sz="2800" dirty="0" smtClean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운행경로 표시</a:t>
            </a:r>
            <a:endParaRPr lang="ko-KR" altLang="en-US" sz="2800" dirty="0">
              <a:solidFill>
                <a:schemeClr val="bg1"/>
              </a:solidFill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785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7" descr="E:\99.ppt-ui소스\PPT이미지\갤럭시S4 사본3 사본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006" y="1295130"/>
            <a:ext cx="3436793" cy="507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E:\99.ppt-ui소스\PPT이미지\갤럭시S4 사본3 사본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11" y="1295130"/>
            <a:ext cx="3436793" cy="507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직사각형 28"/>
          <p:cNvSpPr/>
          <p:nvPr/>
        </p:nvSpPr>
        <p:spPr>
          <a:xfrm>
            <a:off x="7164887" y="776513"/>
            <a:ext cx="3528513" cy="6799263"/>
          </a:xfrm>
          <a:prstGeom prst="rect">
            <a:avLst/>
          </a:prstGeom>
          <a:solidFill>
            <a:srgbClr val="FFFFFF">
              <a:lumMod val="95000"/>
            </a:srgbClr>
          </a:solidFill>
          <a:ln w="6350" cap="flat" cmpd="sng" algn="ctr">
            <a:noFill/>
            <a:prstDash val="solid"/>
          </a:ln>
          <a:effectLst/>
        </p:spPr>
        <p:txBody>
          <a:bodyPr lIns="99569" tIns="49785" rIns="99569" bIns="49785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200" b="1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7406245" y="1265305"/>
            <a:ext cx="3045797" cy="5611670"/>
            <a:chOff x="7478347" y="1733731"/>
            <a:chExt cx="2080320" cy="4216131"/>
          </a:xfrm>
        </p:grpSpPr>
        <p:sp>
          <p:nvSpPr>
            <p:cNvPr id="31" name="직사각형 30"/>
            <p:cNvSpPr/>
            <p:nvPr/>
          </p:nvSpPr>
          <p:spPr>
            <a:xfrm>
              <a:off x="7478347" y="1809344"/>
              <a:ext cx="2080320" cy="1914146"/>
            </a:xfrm>
            <a:prstGeom prst="rect">
              <a:avLst/>
            </a:prstGeom>
            <a:solidFill>
              <a:srgbClr val="FFFFFF"/>
            </a:solidFill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7478347" y="1733731"/>
              <a:ext cx="2080320" cy="295083"/>
            </a:xfrm>
            <a:prstGeom prst="rect">
              <a:avLst/>
            </a:prstGeom>
            <a:solidFill>
              <a:srgbClr val="99CC00">
                <a:lumMod val="75000"/>
              </a:srgbClr>
            </a:solidFill>
            <a:ln w="6350" cap="flat" cmpd="sng" algn="ctr">
              <a:noFill/>
              <a:prstDash val="solid"/>
            </a:ln>
            <a:effectLst/>
          </p:spPr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6150461" algn="l"/>
                </a:tabLst>
                <a:defRPr/>
              </a:pPr>
              <a:r>
                <a:rPr kumimoji="1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정류소 정보</a:t>
              </a:r>
              <a:endParaRPr kumimoji="1" lang="en-US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570226" y="2170219"/>
              <a:ext cx="1900656" cy="6628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98532" lvl="1" indent="-98532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buFont typeface="Arial" panose="020B0604020202020204" pitchFamily="34" charset="0"/>
                <a:buChar char="•"/>
                <a:tabLst>
                  <a:tab pos="98532" algn="l"/>
                  <a:tab pos="6150461" algn="l"/>
                </a:tabLst>
                <a:defRPr/>
              </a:pP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운행 경로 선택 시 해당 경로에 속한 정류소가 지도상에 아이콘으로 표시됩니다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</a:p>
            <a:p>
              <a:pPr marL="98532" lvl="1" indent="-98532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buFont typeface="Arial" panose="020B0604020202020204" pitchFamily="34" charset="0"/>
                <a:buChar char="•"/>
                <a:tabLst>
                  <a:tab pos="98532" algn="l"/>
                  <a:tab pos="6150461" algn="l"/>
                </a:tabLst>
                <a:defRPr/>
              </a:pP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 아이콘 터치 시 정류소 이름이 표시됩니다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  <a:endParaRPr kumimoji="1" lang="en-US" altLang="ko-KR" sz="1200" dirty="0"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7478347" y="4035716"/>
              <a:ext cx="2080320" cy="1914146"/>
            </a:xfrm>
            <a:prstGeom prst="rect">
              <a:avLst/>
            </a:prstGeom>
            <a:solidFill>
              <a:srgbClr val="FFFFFF"/>
            </a:solidFill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7478347" y="3960103"/>
              <a:ext cx="2080320" cy="295083"/>
            </a:xfrm>
            <a:prstGeom prst="rect">
              <a:avLst/>
            </a:prstGeom>
            <a:solidFill>
              <a:srgbClr val="99CC00">
                <a:lumMod val="75000"/>
              </a:srgbClr>
            </a:solidFill>
            <a:ln w="6350" cap="flat" cmpd="sng" algn="ctr">
              <a:noFill/>
              <a:prstDash val="solid"/>
            </a:ln>
            <a:effectLst/>
          </p:spPr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6150461" algn="l"/>
                </a:tabLst>
                <a:defRPr/>
              </a:pPr>
              <a:r>
                <a:rPr kumimoji="1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현재 버스위치</a:t>
              </a:r>
              <a:endParaRPr kumimoji="1" lang="en-US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570226" y="4396591"/>
              <a:ext cx="1900656" cy="87099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2pPr marL="98532" lvl="1" indent="-98532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buFont typeface="Arial" panose="020B0604020202020204" pitchFamily="34" charset="0"/>
                <a:buChar char="•"/>
                <a:tabLst>
                  <a:tab pos="98532" algn="l"/>
                  <a:tab pos="6150461" algn="l"/>
                </a:tabLst>
                <a:defRPr kumimoji="1" sz="1200">
                  <a:latin typeface="Rix고딕 L" panose="02020603020101020101" pitchFamily="18" charset="-127"/>
                  <a:ea typeface="Rix고딕 L" panose="02020603020101020101" pitchFamily="18" charset="-127"/>
                </a:defRPr>
              </a:lvl2pPr>
            </a:lstStyle>
            <a:p>
              <a:pPr lvl="1"/>
              <a:r>
                <a:rPr lang="ko-KR" altLang="en-US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현재 버스위치가 지도상에 버스아이콘으로 표시되며 우측 상단의 새로 고침 버튼을 이용해 실시간 위치를 확인할 수 있습니다</a:t>
              </a:r>
              <a:r>
                <a:rPr lang="en-US" altLang="ko-KR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</a:p>
            <a:p>
              <a:pPr lvl="1"/>
              <a:r>
                <a:rPr lang="ko-KR" altLang="en-US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아이콘 터치 시 버스번호가 표시됩니다</a:t>
              </a:r>
              <a:r>
                <a:rPr lang="en-US" altLang="ko-KR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  <a:endParaRPr lang="en-US" altLang="ko-KR" dirty="0"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168600" y="114747"/>
            <a:ext cx="9570588" cy="536212"/>
          </a:xfrm>
          <a:prstGeom prst="rect">
            <a:avLst/>
          </a:prstGeom>
          <a:noFill/>
        </p:spPr>
        <p:txBody>
          <a:bodyPr wrap="square" lIns="104306" tIns="52153" rIns="104306" bIns="52153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ko-KR" sz="2800" dirty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3</a:t>
            </a:r>
            <a:r>
              <a:rPr lang="en-US" altLang="ko-KR" sz="2800" dirty="0" smtClean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. </a:t>
            </a:r>
            <a:r>
              <a:rPr lang="ko-KR" altLang="en-US" sz="2800" dirty="0" smtClean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정류소 정보</a:t>
            </a:r>
            <a:r>
              <a:rPr lang="en-US" altLang="ko-KR" sz="2800" dirty="0" smtClean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 </a:t>
            </a:r>
            <a:r>
              <a:rPr lang="ko-KR" altLang="en-US" sz="2800" dirty="0" smtClean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및 실시</a:t>
            </a:r>
            <a:r>
              <a:rPr lang="ko-KR" altLang="en-US" sz="2800" dirty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간</a:t>
            </a:r>
            <a:r>
              <a:rPr lang="ko-KR" altLang="en-US" sz="2800" dirty="0" smtClean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 버스위치 표시</a:t>
            </a:r>
            <a:endParaRPr lang="ko-KR" altLang="en-US" sz="2800" dirty="0">
              <a:solidFill>
                <a:schemeClr val="bg1"/>
              </a:solidFill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sp>
        <p:nvSpPr>
          <p:cNvPr id="3" name="오른쪽 화살표 2"/>
          <p:cNvSpPr/>
          <p:nvPr/>
        </p:nvSpPr>
        <p:spPr>
          <a:xfrm>
            <a:off x="3186460" y="2879306"/>
            <a:ext cx="720080" cy="155540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pic>
        <p:nvPicPr>
          <p:cNvPr id="18" name="Picture 2" descr="C:\Users\Administrator\Desktop\매\Screenshot_20161121-100050.png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21" y="1734053"/>
            <a:ext cx="2214000" cy="37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직사각형 18"/>
          <p:cNvSpPr/>
          <p:nvPr/>
        </p:nvSpPr>
        <p:spPr>
          <a:xfrm>
            <a:off x="522164" y="3276575"/>
            <a:ext cx="2736000" cy="540000"/>
          </a:xfrm>
          <a:prstGeom prst="rect">
            <a:avLst/>
          </a:prstGeom>
          <a:solidFill>
            <a:srgbClr val="FFFF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pic>
        <p:nvPicPr>
          <p:cNvPr id="4" name="Picture 2" descr="C:\Users\Administrator\Desktop\매\Screenshot_20161121-100522.png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704" y="1734053"/>
            <a:ext cx="2214000" cy="37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511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7" descr="E:\99.ppt-ui소스\PPT이미지\갤럭시S4 사본3 사본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006" y="1295130"/>
            <a:ext cx="3436793" cy="507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E:\99.ppt-ui소스\PPT이미지\갤럭시S4 사본3 사본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11" y="1295130"/>
            <a:ext cx="3436793" cy="507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직사각형 28"/>
          <p:cNvSpPr/>
          <p:nvPr/>
        </p:nvSpPr>
        <p:spPr>
          <a:xfrm>
            <a:off x="7164886" y="762000"/>
            <a:ext cx="3528513" cy="6799263"/>
          </a:xfrm>
          <a:prstGeom prst="rect">
            <a:avLst/>
          </a:prstGeom>
          <a:solidFill>
            <a:srgbClr val="FFFFFF">
              <a:lumMod val="95000"/>
            </a:srgbClr>
          </a:solidFill>
          <a:ln w="6350" cap="flat" cmpd="sng" algn="ctr">
            <a:noFill/>
            <a:prstDash val="solid"/>
          </a:ln>
          <a:effectLst/>
        </p:spPr>
        <p:txBody>
          <a:bodyPr lIns="99569" tIns="49785" rIns="99569" bIns="49785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200" b="1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7406245" y="1265305"/>
            <a:ext cx="3045797" cy="5611670"/>
            <a:chOff x="7478347" y="1733731"/>
            <a:chExt cx="2080320" cy="4216131"/>
          </a:xfrm>
        </p:grpSpPr>
        <p:sp>
          <p:nvSpPr>
            <p:cNvPr id="31" name="직사각형 30"/>
            <p:cNvSpPr/>
            <p:nvPr/>
          </p:nvSpPr>
          <p:spPr>
            <a:xfrm>
              <a:off x="7478347" y="1809344"/>
              <a:ext cx="2080320" cy="1914146"/>
            </a:xfrm>
            <a:prstGeom prst="rect">
              <a:avLst/>
            </a:prstGeom>
            <a:solidFill>
              <a:srgbClr val="FFFFFF"/>
            </a:solidFill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7478347" y="1733731"/>
              <a:ext cx="2080320" cy="295083"/>
            </a:xfrm>
            <a:prstGeom prst="rect">
              <a:avLst/>
            </a:prstGeom>
            <a:solidFill>
              <a:srgbClr val="99CC00">
                <a:lumMod val="75000"/>
              </a:srgbClr>
            </a:solidFill>
            <a:ln w="6350" cap="flat" cmpd="sng" algn="ctr">
              <a:noFill/>
              <a:prstDash val="solid"/>
            </a:ln>
            <a:effectLst/>
          </p:spPr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6150461" algn="l"/>
                </a:tabLst>
                <a:defRPr/>
              </a:pPr>
              <a:r>
                <a:rPr kumimoji="1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공지사항</a:t>
              </a:r>
              <a:endParaRPr kumimoji="1" lang="en-US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570226" y="2170219"/>
              <a:ext cx="1900656" cy="41622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98532" lvl="1" indent="-98532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buFont typeface="Arial" panose="020B0604020202020204" pitchFamily="34" charset="0"/>
                <a:buChar char="•"/>
                <a:tabLst>
                  <a:tab pos="98532" algn="l"/>
                  <a:tab pos="6150461" algn="l"/>
                </a:tabLst>
                <a:defRPr/>
              </a:pPr>
              <a:r>
                <a:rPr kumimoji="1" lang="ko-KR" altLang="en-US" sz="1200" dirty="0" err="1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앱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 </a:t>
              </a: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실행 시 자동 </a:t>
              </a:r>
              <a:r>
                <a:rPr kumimoji="1" lang="ko-KR" altLang="en-US" sz="1200" dirty="0" err="1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팝업창을</a:t>
              </a:r>
              <a:r>
                <a:rPr kumimoji="1" lang="ko-KR" altLang="en-US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 통해 공지사항을 확인할 수 있습니다</a:t>
              </a:r>
              <a:r>
                <a:rPr kumimoji="1" lang="en-US" altLang="ko-KR" sz="1200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  <a:endParaRPr kumimoji="1" lang="en-US" altLang="ko-KR" sz="1200" dirty="0"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7478347" y="4035716"/>
              <a:ext cx="2080320" cy="1914146"/>
            </a:xfrm>
            <a:prstGeom prst="rect">
              <a:avLst/>
            </a:prstGeom>
            <a:solidFill>
              <a:srgbClr val="FFFFFF"/>
            </a:solidFill>
            <a:ln w="63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2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7478347" y="3960103"/>
              <a:ext cx="2080320" cy="295083"/>
            </a:xfrm>
            <a:prstGeom prst="rect">
              <a:avLst/>
            </a:prstGeom>
            <a:solidFill>
              <a:srgbClr val="99CC00">
                <a:lumMod val="75000"/>
              </a:srgbClr>
            </a:solidFill>
            <a:ln w="6350" cap="flat" cmpd="sng" algn="ctr">
              <a:noFill/>
              <a:prstDash val="solid"/>
            </a:ln>
            <a:effectLst/>
          </p:spPr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6150461" algn="l"/>
                </a:tabLst>
                <a:defRPr/>
              </a:pPr>
              <a:r>
                <a:rPr kumimoji="1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버스고장 알림</a:t>
              </a:r>
              <a:endParaRPr kumimoji="1" lang="en-US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570226" y="4396591"/>
              <a:ext cx="1900656" cy="1079107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2pPr marL="98532" lvl="1" indent="-98532" defTabSz="914400" fontAlgn="base" latinLnBrk="0">
                <a:lnSpc>
                  <a:spcPct val="150000"/>
                </a:lnSpc>
                <a:spcBef>
                  <a:spcPts val="436"/>
                </a:spcBef>
                <a:spcAft>
                  <a:spcPct val="0"/>
                </a:spcAft>
                <a:buClr>
                  <a:srgbClr val="000000">
                    <a:lumMod val="75000"/>
                    <a:lumOff val="25000"/>
                  </a:srgbClr>
                </a:buClr>
                <a:buSzPct val="100000"/>
                <a:buFont typeface="Arial" panose="020B0604020202020204" pitchFamily="34" charset="0"/>
                <a:buChar char="•"/>
                <a:tabLst>
                  <a:tab pos="98532" algn="l"/>
                  <a:tab pos="6150461" algn="l"/>
                </a:tabLst>
                <a:defRPr kumimoji="1" sz="1200">
                  <a:latin typeface="Rix고딕 L" panose="02020603020101020101" pitchFamily="18" charset="-127"/>
                  <a:ea typeface="Rix고딕 L" panose="02020603020101020101" pitchFamily="18" charset="-127"/>
                </a:defRPr>
              </a:lvl2pPr>
            </a:lstStyle>
            <a:p>
              <a:pPr lvl="1"/>
              <a:r>
                <a:rPr lang="ko-KR" altLang="en-US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버스고장 등 부득이한 사유로 운행이 불가한 경우 해당 운행경로 터치 시 고장 안내 팝업을 통해 확인할 수 있습니다</a:t>
              </a:r>
              <a:r>
                <a:rPr lang="en-US" altLang="ko-KR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</a:p>
            <a:p>
              <a:pPr lvl="1"/>
              <a:r>
                <a:rPr lang="ko-KR" altLang="en-US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운행 불가한 경우 지도상에 버스 아이콘의 색상이 바뀝니다</a:t>
              </a:r>
              <a:r>
                <a:rPr lang="en-US" altLang="ko-KR" dirty="0" smtClean="0">
                  <a:latin typeface="1훈정글북 R" panose="02020603020101020101" pitchFamily="18" charset="-127"/>
                  <a:ea typeface="1훈정글북 R" panose="02020603020101020101" pitchFamily="18" charset="-127"/>
                </a:rPr>
                <a:t>.</a:t>
              </a:r>
              <a:endParaRPr lang="en-US" altLang="ko-KR" dirty="0">
                <a:latin typeface="1훈정글북 R" panose="02020603020101020101" pitchFamily="18" charset="-127"/>
                <a:ea typeface="1훈정글북 R" panose="02020603020101020101" pitchFamily="18" charset="-127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168600" y="114747"/>
            <a:ext cx="9570588" cy="536212"/>
          </a:xfrm>
          <a:prstGeom prst="rect">
            <a:avLst/>
          </a:prstGeom>
          <a:noFill/>
        </p:spPr>
        <p:txBody>
          <a:bodyPr wrap="square" lIns="104306" tIns="52153" rIns="104306" bIns="52153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ko-KR" sz="2800" dirty="0" smtClean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4. </a:t>
            </a:r>
            <a:r>
              <a:rPr lang="ko-KR" altLang="en-US" sz="2800" dirty="0" smtClean="0">
                <a:solidFill>
                  <a:schemeClr val="bg1"/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공지사항 및 버스고장 알림</a:t>
            </a:r>
            <a:endParaRPr lang="ko-KR" altLang="en-US" sz="2800" dirty="0">
              <a:solidFill>
                <a:schemeClr val="bg1"/>
              </a:solidFill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pic>
        <p:nvPicPr>
          <p:cNvPr id="2" name="Picture 2" descr="C:\Users\Administrator\Desktop\매\Screenshot_20161121-100437.png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07" y="1751316"/>
            <a:ext cx="2214000" cy="37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Administrator\Desktop\매\Screenshot_20161121-100540.png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402" y="1751316"/>
            <a:ext cx="2214000" cy="37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124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1285</TotalTime>
  <Words>213</Words>
  <Application>Microsoft Office PowerPoint</Application>
  <PresentationFormat>사용자 지정</PresentationFormat>
  <Paragraphs>32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굴림</vt:lpstr>
      <vt:lpstr>Arial</vt:lpstr>
      <vt:lpstr>맑은 고딕</vt:lpstr>
      <vt:lpstr>1훈정글북 R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jang</dc:creator>
  <cp:lastModifiedBy>학생처</cp:lastModifiedBy>
  <cp:revision>167</cp:revision>
  <cp:lastPrinted>2018-02-23T08:10:15Z</cp:lastPrinted>
  <dcterms:created xsi:type="dcterms:W3CDTF">2016-09-19T02:54:58Z</dcterms:created>
  <dcterms:modified xsi:type="dcterms:W3CDTF">2018-03-01T10:28:36Z</dcterms:modified>
</cp:coreProperties>
</file>